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2192000" cy="6858000"/>
  <p:notesSz cx="6858000" cy="9144000"/>
  <p:embeddedFontLst>
    <p:embeddedFont>
      <p:font typeface="Acherus Grotesque" panose="02000505000000020004" pitchFamily="2" charset="77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 Cen MT" panose="020B0602020104020603" pitchFamily="34" charset="77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2"/>
    <p:restoredTop sz="94554"/>
  </p:normalViewPr>
  <p:slideViewPr>
    <p:cSldViewPr snapToGrid="0" snapToObjects="1">
      <p:cViewPr varScale="1">
        <p:scale>
          <a:sx n="108" d="100"/>
          <a:sy n="108" d="100"/>
        </p:scale>
        <p:origin x="108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5DBAC6-5012-B94A-B24D-F6F9F7C1AE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BCF86-5EE4-994E-B612-A429E04D85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EB4BA-C104-FD41-85B3-A6D8BB60B84B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22C03-92BC-5F46-BF17-BB7BB4F3BB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10F6C-5A00-EB4D-8379-81EF999FB1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E25D5-A250-FD4E-80F8-25C9676F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81E0E-8CC8-B74D-B1A0-2FCC81E08B94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5460-BAB5-054A-9A08-D756C92A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0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Message: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ForeseeHome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delivers advanced, at-home disease detection. Here’s how.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55460-BAB5-054A-9A08-D756C92A2B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6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D5992-F254-0544-AD67-B466424FE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E81C8-8EF8-7949-B984-C5682AD7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365125"/>
            <a:ext cx="10948686" cy="1037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2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E3ABEA-E6EB-A543-BA49-205B263C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365125"/>
            <a:ext cx="10948686" cy="1037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84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78CDFF-298C-BF46-A093-8D9EEDDE6F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9000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Subtitle</a:t>
            </a:r>
            <a:endParaRPr lang="en-US" dirty="0">
              <a:latin typeface="Acherus Grotesque" panose="02000505000000020004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6957D6-A696-4D45-A499-18A02E4D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27162"/>
            <a:ext cx="9144000" cy="18288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89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468D7-6447-8C4C-9F8A-F71D46FD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114" y="1825625"/>
            <a:ext cx="10948686" cy="3988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E6AF3-16A7-814B-A588-A1BBD8CE8B37}"/>
              </a:ext>
            </a:extLst>
          </p:cNvPr>
          <p:cNvSpPr/>
          <p:nvPr userDrawn="1"/>
        </p:nvSpPr>
        <p:spPr>
          <a:xfrm>
            <a:off x="1" y="6236973"/>
            <a:ext cx="12192000" cy="621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5C8786-54FE-C04D-8435-1F38171FB7D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72680" y="6353698"/>
            <a:ext cx="1981260" cy="416065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9B03D1E-D320-A14C-B95E-B0FB4212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365126"/>
            <a:ext cx="10948686" cy="1037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AD03D18C-C5A9-C248-8B0C-E6FFBF59EE27}"/>
              </a:ext>
            </a:extLst>
          </p:cNvPr>
          <p:cNvSpPr/>
          <p:nvPr/>
        </p:nvSpPr>
        <p:spPr>
          <a:xfrm>
            <a:off x="4670323" y="5538431"/>
            <a:ext cx="7521677" cy="686719"/>
          </a:xfrm>
          <a:prstGeom prst="rect">
            <a:avLst/>
          </a:prstGeom>
          <a:gradFill>
            <a:gsLst>
              <a:gs pos="15000">
                <a:schemeClr val="tx1">
                  <a:lumMod val="75000"/>
                  <a:lumOff val="25000"/>
                  <a:alpha val="10000"/>
                </a:schemeClr>
              </a:gs>
              <a:gs pos="50000">
                <a:schemeClr val="tx1">
                  <a:lumMod val="50000"/>
                  <a:lumOff val="50000"/>
                  <a:alpha val="10000"/>
                </a:schemeClr>
              </a:gs>
              <a:gs pos="85000">
                <a:schemeClr val="tx1">
                  <a:lumMod val="75000"/>
                  <a:lumOff val="25000"/>
                  <a:alpha val="1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1CBEC0-72F7-9C46-A4F1-D5CCF09B4E6B}"/>
              </a:ext>
            </a:extLst>
          </p:cNvPr>
          <p:cNvSpPr/>
          <p:nvPr/>
        </p:nvSpPr>
        <p:spPr>
          <a:xfrm>
            <a:off x="0" y="7894"/>
            <a:ext cx="12192000" cy="1831657"/>
          </a:xfrm>
          <a:prstGeom prst="rect">
            <a:avLst/>
          </a:prstGeom>
          <a:gradFill>
            <a:gsLst>
              <a:gs pos="15000">
                <a:schemeClr val="tx1">
                  <a:lumMod val="75000"/>
                  <a:lumOff val="25000"/>
                  <a:alpha val="10000"/>
                </a:schemeClr>
              </a:gs>
              <a:gs pos="50000">
                <a:schemeClr val="tx1">
                  <a:lumMod val="50000"/>
                  <a:lumOff val="50000"/>
                  <a:alpha val="10000"/>
                </a:schemeClr>
              </a:gs>
              <a:gs pos="85000">
                <a:schemeClr val="tx1">
                  <a:lumMod val="75000"/>
                  <a:lumOff val="25000"/>
                  <a:alpha val="1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CC6B7A-E4E7-AD49-B142-8AFD898018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17862" b="24075"/>
          <a:stretch/>
        </p:blipFill>
        <p:spPr>
          <a:xfrm>
            <a:off x="0" y="4682364"/>
            <a:ext cx="1627743" cy="15427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C0D964-DBB6-B840-BBB1-173F3EBF2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5" y="4255476"/>
            <a:ext cx="1176565" cy="1837554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CBEB674A-1537-6646-BF8B-F586444538A7}"/>
              </a:ext>
            </a:extLst>
          </p:cNvPr>
          <p:cNvSpPr txBox="1">
            <a:spLocks/>
          </p:cNvSpPr>
          <p:nvPr/>
        </p:nvSpPr>
        <p:spPr>
          <a:xfrm>
            <a:off x="615748" y="239022"/>
            <a:ext cx="67447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cherus Grotesqu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latin typeface="Tw Cen MT" panose="020B0602020104020603" pitchFamily="34" charset="77"/>
              </a:rPr>
              <a:t>Little to no out-of-pocket costs </a:t>
            </a:r>
            <a:r>
              <a:rPr lang="en-US" sz="3200" b="0" dirty="0">
                <a:latin typeface="Tw Cen MT" panose="020B0602020104020603" pitchFamily="34" charset="77"/>
              </a:rPr>
              <a:t>for the majority of Medicare patients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1B5A6F-F34B-9B49-9789-7FF9BF4A1D07}"/>
              </a:ext>
            </a:extLst>
          </p:cNvPr>
          <p:cNvSpPr/>
          <p:nvPr/>
        </p:nvSpPr>
        <p:spPr>
          <a:xfrm>
            <a:off x="11632864" y="6650051"/>
            <a:ext cx="552874" cy="200055"/>
          </a:xfrm>
          <a:prstGeom prst="rect">
            <a:avLst/>
          </a:prstGeom>
        </p:spPr>
        <p:txBody>
          <a:bodyPr wrap="square" lIns="54864" rIns="54864">
            <a:spAutoFit/>
          </a:bodyPr>
          <a:lstStyle/>
          <a:p>
            <a:pPr algn="r"/>
            <a:r>
              <a:rPr lang="en-US" sz="700">
                <a:solidFill>
                  <a:schemeClr val="tx1">
                    <a:lumMod val="50000"/>
                    <a:lumOff val="50000"/>
                    <a:alpha val="65000"/>
                  </a:schemeClr>
                </a:solidFill>
                <a:latin typeface="Tw Cen MT" panose="020B0602020104020603" pitchFamily="34" charset="77"/>
              </a:rPr>
              <a:t>SM-032.02</a:t>
            </a:r>
            <a:endParaRPr lang="en-US" sz="700" dirty="0">
              <a:solidFill>
                <a:schemeClr val="tx1">
                  <a:lumMod val="50000"/>
                  <a:lumOff val="50000"/>
                  <a:alpha val="65000"/>
                </a:schemeClr>
              </a:solidFill>
              <a:latin typeface="Tw Cen MT" panose="020B0602020104020603" pitchFamily="34" charset="77"/>
            </a:endParaRPr>
          </a:p>
        </p:txBody>
      </p:sp>
      <p:sp>
        <p:nvSpPr>
          <p:cNvPr id="31" name="Footer Placeholder 7">
            <a:extLst>
              <a:ext uri="{FF2B5EF4-FFF2-40B4-BE49-F238E27FC236}">
                <a16:creationId xmlns:a16="http://schemas.microsoft.com/office/drawing/2014/main" id="{922F2F4C-3D70-814B-8872-0A7BB50E8D66}"/>
              </a:ext>
            </a:extLst>
          </p:cNvPr>
          <p:cNvSpPr txBox="1">
            <a:spLocks/>
          </p:cNvSpPr>
          <p:nvPr/>
        </p:nvSpPr>
        <p:spPr>
          <a:xfrm>
            <a:off x="229948" y="6362487"/>
            <a:ext cx="41148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92CAE-4DAE-884B-8E47-BA6E738FB41B}" type="slidenum">
              <a:rPr lang="en-US" sz="1200" b="1" cap="all" smtClean="0">
                <a:solidFill>
                  <a:schemeClr val="accent2"/>
                </a:solidFill>
                <a:latin typeface="Tw Cen MT" panose="020B0602020104020603" pitchFamily="34" charset="77"/>
              </a:rPr>
              <a:pPr/>
              <a:t>1</a:t>
            </a:fld>
            <a:r>
              <a:rPr lang="en-US" sz="1200" cap="all" dirty="0">
                <a:latin typeface="Tw Cen MT" panose="020B0602020104020603" pitchFamily="34" charset="77"/>
              </a:rPr>
              <a:t>    </a:t>
            </a:r>
            <a:r>
              <a:rPr lang="en-US" sz="1200" b="1" cap="all" dirty="0">
                <a:solidFill>
                  <a:schemeClr val="accent3"/>
                </a:solidFill>
                <a:latin typeface="Tw Cen MT" panose="020B0602020104020603" pitchFamily="34" charset="77"/>
              </a:rPr>
              <a:t>|</a:t>
            </a:r>
            <a:r>
              <a:rPr lang="en-US" sz="1200" cap="all" dirty="0">
                <a:solidFill>
                  <a:schemeClr val="accent1"/>
                </a:solidFill>
                <a:latin typeface="Tw Cen MT" panose="020B0602020104020603" pitchFamily="34" charset="77"/>
              </a:rPr>
              <a:t>    </a:t>
            </a:r>
            <a:r>
              <a:rPr lang="en-US" sz="1200" cap="all" spc="40" dirty="0">
                <a:solidFill>
                  <a:schemeClr val="accent2"/>
                </a:solidFill>
                <a:latin typeface="Tw Cen MT" panose="020B0602020104020603" pitchFamily="34" charset="77"/>
              </a:rPr>
              <a:t>Patient Financial Services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B9990FB-808C-994E-A3BE-680857373485}"/>
              </a:ext>
            </a:extLst>
          </p:cNvPr>
          <p:cNvSpPr/>
          <p:nvPr/>
        </p:nvSpPr>
        <p:spPr>
          <a:xfrm>
            <a:off x="8686800" y="0"/>
            <a:ext cx="3505200" cy="1839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w Cen MT" panose="020B06020201040206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E2F12-3355-C148-9E1E-ADD1E992DA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0000"/>
          </a:blip>
          <a:srcRect l="12546"/>
          <a:stretch/>
        </p:blipFill>
        <p:spPr>
          <a:xfrm>
            <a:off x="8686800" y="324166"/>
            <a:ext cx="1147699" cy="113955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90D06C38-BA9E-4148-80A7-959D4127B98B}"/>
              </a:ext>
            </a:extLst>
          </p:cNvPr>
          <p:cNvSpPr txBox="1"/>
          <p:nvPr/>
        </p:nvSpPr>
        <p:spPr>
          <a:xfrm>
            <a:off x="9274853" y="365533"/>
            <a:ext cx="2301399" cy="99418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>
                <a:solidFill>
                  <a:schemeClr val="bg1"/>
                </a:solidFill>
                <a:latin typeface="Tw Cen MT" panose="020B0602020104020603" pitchFamily="34" charset="77"/>
              </a:rPr>
              <a:t>FDA Cleared</a:t>
            </a:r>
          </a:p>
          <a:p>
            <a:pPr>
              <a:lnSpc>
                <a:spcPct val="140000"/>
              </a:lnSpc>
            </a:pPr>
            <a:r>
              <a:rPr lang="en-US" sz="2200" b="1" dirty="0">
                <a:solidFill>
                  <a:schemeClr val="bg1"/>
                </a:solidFill>
                <a:latin typeface="Tw Cen MT" panose="020B0602020104020603" pitchFamily="34" charset="77"/>
              </a:rPr>
              <a:t>Medicare Covered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6E7E072-1CFE-CF4C-854F-9E8A578658A7}"/>
              </a:ext>
            </a:extLst>
          </p:cNvPr>
          <p:cNvSpPr/>
          <p:nvPr/>
        </p:nvSpPr>
        <p:spPr>
          <a:xfrm>
            <a:off x="4900975" y="5624605"/>
            <a:ext cx="7025776" cy="427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3000"/>
              </a:lnSpc>
            </a:pPr>
            <a:r>
              <a:rPr lang="en-US" b="1" dirty="0">
                <a:latin typeface="Tw Cen MT" panose="020B0602020104020603" pitchFamily="34" charset="77"/>
              </a:rPr>
              <a:t>Patient Financial Assistance Program is available for qualifying patients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7ACAAF7-1E6A-AE41-A8BB-49FFFE03EF6D}"/>
              </a:ext>
            </a:extLst>
          </p:cNvPr>
          <p:cNvSpPr/>
          <p:nvPr/>
        </p:nvSpPr>
        <p:spPr>
          <a:xfrm>
            <a:off x="954818" y="1725859"/>
            <a:ext cx="2309590" cy="2309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sz="3500" b="1" dirty="0">
                <a:latin typeface="Tw Cen MT" panose="020B0602020104020603" pitchFamily="34" charset="77"/>
              </a:rPr>
              <a:t> </a:t>
            </a:r>
          </a:p>
          <a:p>
            <a:pPr algn="ctr">
              <a:lnSpc>
                <a:spcPct val="60000"/>
              </a:lnSpc>
            </a:pPr>
            <a:r>
              <a:rPr lang="en-US" sz="7000" b="1" dirty="0">
                <a:latin typeface="Tw Cen MT" panose="020B0602020104020603" pitchFamily="34" charset="77"/>
              </a:rPr>
              <a:t>$</a:t>
            </a:r>
            <a:r>
              <a:rPr lang="en-US" sz="7400" b="1" dirty="0">
                <a:latin typeface="Tw Cen MT" panose="020B0602020104020603" pitchFamily="34" charset="77"/>
              </a:rPr>
              <a:t>0</a:t>
            </a:r>
          </a:p>
          <a:p>
            <a:pPr algn="ctr"/>
            <a:r>
              <a:rPr lang="en-US" sz="1600" b="1" dirty="0">
                <a:latin typeface="Tw Cen MT" panose="020B0602020104020603" pitchFamily="34" charset="77"/>
              </a:rPr>
              <a:t>for the majority of Medicare patients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3902114-0527-FB48-A083-50D86C017504}"/>
              </a:ext>
            </a:extLst>
          </p:cNvPr>
          <p:cNvSpPr/>
          <p:nvPr/>
        </p:nvSpPr>
        <p:spPr>
          <a:xfrm>
            <a:off x="2293505" y="3462551"/>
            <a:ext cx="2075881" cy="2075881"/>
          </a:xfrm>
          <a:prstGeom prst="ellipse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60000"/>
              </a:lnSpc>
            </a:pPr>
            <a:endParaRPr lang="en-US" sz="2000" b="1" dirty="0">
              <a:latin typeface="Tw Cen MT" panose="020B0602020104020603" pitchFamily="34" charset="77"/>
            </a:endParaRPr>
          </a:p>
          <a:p>
            <a:pPr algn="ctr">
              <a:lnSpc>
                <a:spcPct val="90000"/>
              </a:lnSpc>
            </a:pPr>
            <a:r>
              <a:rPr lang="en-US" sz="3000" b="1" dirty="0">
                <a:latin typeface="Tw Cen MT" panose="020B0602020104020603" pitchFamily="34" charset="77"/>
              </a:rPr>
              <a:t>$</a:t>
            </a:r>
            <a:r>
              <a:rPr lang="en-US" sz="3200" b="1" dirty="0">
                <a:latin typeface="Tw Cen MT" panose="020B0602020104020603" pitchFamily="34" charset="77"/>
              </a:rPr>
              <a:t>15.03</a:t>
            </a:r>
            <a:br>
              <a:rPr lang="en-US" sz="3000" b="1" dirty="0">
                <a:latin typeface="Tw Cen MT" panose="020B0602020104020603" pitchFamily="34" charset="77"/>
              </a:rPr>
            </a:br>
            <a:r>
              <a:rPr lang="en-US" sz="1400" b="1" cap="all" spc="200" dirty="0">
                <a:latin typeface="Tw Cen MT" panose="020B0602020104020603" pitchFamily="34" charset="77"/>
              </a:rPr>
              <a:t>per month</a:t>
            </a:r>
            <a:r>
              <a:rPr lang="en-US" sz="1400" b="1" cap="all" spc="200" baseline="30000" dirty="0">
                <a:latin typeface="Tw Cen MT" panose="020B0602020104020603" pitchFamily="34" charset="77"/>
              </a:rPr>
              <a:t>*</a:t>
            </a:r>
          </a:p>
          <a:p>
            <a:pPr algn="ctr"/>
            <a:endParaRPr lang="en-US" sz="600" b="1" dirty="0">
              <a:latin typeface="Tw Cen MT" panose="020B0602020104020603" pitchFamily="34" charset="77"/>
            </a:endParaRPr>
          </a:p>
          <a:p>
            <a:pPr algn="ctr"/>
            <a:r>
              <a:rPr lang="en-US" sz="1350" b="1" dirty="0">
                <a:latin typeface="Tw Cen MT" panose="020B0602020104020603" pitchFamily="34" charset="77"/>
              </a:rPr>
              <a:t>For patients without supplemental 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8BFD2D-3654-C34C-A5B8-FA145EFEBD8B}"/>
              </a:ext>
            </a:extLst>
          </p:cNvPr>
          <p:cNvSpPr txBox="1"/>
          <p:nvPr/>
        </p:nvSpPr>
        <p:spPr>
          <a:xfrm>
            <a:off x="3796189" y="2143294"/>
            <a:ext cx="7289214" cy="81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>
                <a:solidFill>
                  <a:schemeClr val="accent2"/>
                </a:solidFill>
                <a:latin typeface="Tw Cen MT" panose="020B0602020104020603" pitchFamily="34" charset="77"/>
              </a:rPr>
              <a:t>Patients with Medicare and a secondary supplement plan could have out-of-pocket costs as low as $0 per month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A9E3A6-B082-6B4F-ADC7-E13C161C4709}"/>
              </a:ext>
            </a:extLst>
          </p:cNvPr>
          <p:cNvSpPr txBox="1"/>
          <p:nvPr/>
        </p:nvSpPr>
        <p:spPr>
          <a:xfrm>
            <a:off x="4900974" y="3602404"/>
            <a:ext cx="6184429" cy="108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w Cen MT" panose="020B0602020104020603" pitchFamily="34" charset="77"/>
              </a:rPr>
              <a:t>Patients with Medicare and </a:t>
            </a:r>
            <a:r>
              <a:rPr lang="en-US" sz="2000" b="1" dirty="0">
                <a:latin typeface="Tw Cen MT" panose="020B0602020104020603" pitchFamily="34" charset="77"/>
              </a:rPr>
              <a:t>no secondary supplement plan </a:t>
            </a:r>
            <a:r>
              <a:rPr lang="en-US" sz="2000" dirty="0">
                <a:latin typeface="Tw Cen MT" panose="020B0602020104020603" pitchFamily="34" charset="77"/>
              </a:rPr>
              <a:t>will pay $15.03 per month once their $185 yearly Medicare Fee-for-Service Part B deductible is met</a:t>
            </a:r>
            <a:r>
              <a:rPr lang="en-US" sz="2000" baseline="30000" dirty="0">
                <a:latin typeface="Tw Cen MT" panose="020B0602020104020603" pitchFamily="34" charset="77"/>
              </a:rPr>
              <a:t>*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DDDA7F-5D5C-024A-AF4A-5633D4AAB537}"/>
              </a:ext>
            </a:extLst>
          </p:cNvPr>
          <p:cNvCxnSpPr>
            <a:cxnSpLocks/>
          </p:cNvCxnSpPr>
          <p:nvPr/>
        </p:nvCxnSpPr>
        <p:spPr>
          <a:xfrm>
            <a:off x="8686800" y="2958213"/>
            <a:ext cx="1510492" cy="0"/>
          </a:xfrm>
          <a:prstGeom prst="line">
            <a:avLst/>
          </a:prstGeom>
          <a:ln w="38100" cap="rnd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474A63-25B0-F849-AFB0-19B1AF44BAF4}"/>
              </a:ext>
            </a:extLst>
          </p:cNvPr>
          <p:cNvCxnSpPr>
            <a:cxnSpLocks/>
          </p:cNvCxnSpPr>
          <p:nvPr/>
        </p:nvCxnSpPr>
        <p:spPr>
          <a:xfrm>
            <a:off x="4697700" y="3319738"/>
            <a:ext cx="784293" cy="0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18BF76-92D1-434E-87DB-412C89B1E1F6}"/>
              </a:ext>
            </a:extLst>
          </p:cNvPr>
          <p:cNvSpPr txBox="1"/>
          <p:nvPr/>
        </p:nvSpPr>
        <p:spPr>
          <a:xfrm>
            <a:off x="4900974" y="4832071"/>
            <a:ext cx="618442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2"/>
                </a:solidFill>
                <a:latin typeface="Tw Cen MT" panose="020B0602020104020603" pitchFamily="34" charset="77"/>
              </a:rPr>
              <a:t>*Does not apply to patients enrolled in Medicare Advantage Plans.</a:t>
            </a:r>
          </a:p>
        </p:txBody>
      </p:sp>
    </p:spTree>
    <p:extLst>
      <p:ext uri="{BB962C8B-B14F-4D97-AF65-F5344CB8AC3E}">
        <p14:creationId xmlns:p14="http://schemas.microsoft.com/office/powerpoint/2010/main" val="325268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H Brand Colors">
      <a:dk1>
        <a:srgbClr val="273038"/>
      </a:dk1>
      <a:lt1>
        <a:srgbClr val="FFFFFF"/>
      </a:lt1>
      <a:dk2>
        <a:srgbClr val="7F8389"/>
      </a:dk2>
      <a:lt2>
        <a:srgbClr val="E7E6E6"/>
      </a:lt2>
      <a:accent1>
        <a:srgbClr val="61A744"/>
      </a:accent1>
      <a:accent2>
        <a:srgbClr val="006991"/>
      </a:accent2>
      <a:accent3>
        <a:srgbClr val="F37020"/>
      </a:accent3>
      <a:accent4>
        <a:srgbClr val="FFFFFF"/>
      </a:accent4>
      <a:accent5>
        <a:srgbClr val="FFFFFF"/>
      </a:accent5>
      <a:accent6>
        <a:srgbClr val="FFFFFF"/>
      </a:accent6>
      <a:hlink>
        <a:srgbClr val="F37020"/>
      </a:hlink>
      <a:folHlink>
        <a:srgbClr val="F3702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H Mini-Modules Template" id="{D3D53E8E-D242-5E43-8A7A-936A74E0BDA0}" vid="{645DDF2E-0594-1541-8E3B-4002D79A72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114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Tw Cen MT</vt:lpstr>
      <vt:lpstr>Acherus Grotesque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Steadfast Design Firm</dc:creator>
  <cp:lastModifiedBy>Candice Traskos</cp:lastModifiedBy>
  <cp:revision>149</cp:revision>
  <dcterms:created xsi:type="dcterms:W3CDTF">2019-01-22T12:54:21Z</dcterms:created>
  <dcterms:modified xsi:type="dcterms:W3CDTF">2019-03-07T20:42:27Z</dcterms:modified>
</cp:coreProperties>
</file>