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0" r:id="rId2"/>
    <p:sldId id="261" r:id="rId3"/>
  </p:sldIdLst>
  <p:sldSz cx="12192000" cy="6858000"/>
  <p:notesSz cx="6858000" cy="9144000"/>
  <p:embeddedFontLst>
    <p:embeddedFont>
      <p:font typeface="Acherus Grotesque" panose="02000505000000020004" pitchFamily="2" charset="77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w Cen MT" panose="020B0602020104020603" pitchFamily="34" charset="77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C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2"/>
    <p:restoredTop sz="94569"/>
  </p:normalViewPr>
  <p:slideViewPr>
    <p:cSldViewPr snapToGrid="0" snapToObjects="1">
      <p:cViewPr varScale="1">
        <p:scale>
          <a:sx n="211" d="100"/>
          <a:sy n="211" d="100"/>
        </p:scale>
        <p:origin x="101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handoutMaster" Target="handoutMasters/handout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5DBAC6-5012-B94A-B24D-F6F9F7C1AE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BCF86-5EE4-994E-B612-A429E04D8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EB4BA-C104-FD41-85B3-A6D8BB60B84B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22C03-92BC-5F46-BF17-BB7BB4F3BB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10F6C-5A00-EB4D-8379-81EF999FB1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E25D5-A250-FD4E-80F8-25C9676FF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7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1E0E-8CC8-B74D-B1A0-2FCC81E08B94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55460-BAB5-054A-9A08-D756C92A2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Message: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ForeseeHome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delivers advanced, at-home disease detection. Here’s 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55460-BAB5-054A-9A08-D756C92A2B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6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5992-F254-0544-AD67-B466424FE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E81C8-8EF8-7949-B984-C5682AD7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20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3ABEA-E6EB-A543-BA49-205B263C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84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B78CDFF-298C-BF46-A093-8D9EEDDE6F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Subtitle</a:t>
            </a:r>
            <a:endParaRPr lang="en-US" dirty="0">
              <a:latin typeface="Acherus Grotesque" panose="02000505000000020004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6957D6-A696-4D45-A499-18A02E4D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27162"/>
            <a:ext cx="9144000" cy="1828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89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468D7-6447-8C4C-9F8A-F71D46FD8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114" y="1825625"/>
            <a:ext cx="10948686" cy="398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E6AF3-16A7-814B-A588-A1BBD8CE8B37}"/>
              </a:ext>
            </a:extLst>
          </p:cNvPr>
          <p:cNvSpPr/>
          <p:nvPr userDrawn="1"/>
        </p:nvSpPr>
        <p:spPr>
          <a:xfrm>
            <a:off x="1" y="6236973"/>
            <a:ext cx="12192000" cy="621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C8786-54FE-C04D-8435-1F38171FB7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72680" y="6353698"/>
            <a:ext cx="1981260" cy="416065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9B03D1E-D320-A14C-B95E-B0FB4212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6"/>
            <a:ext cx="10948686" cy="10371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3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1CBEC0-72F7-9C46-A4F1-D5CCF09B4E6B}"/>
              </a:ext>
            </a:extLst>
          </p:cNvPr>
          <p:cNvSpPr/>
          <p:nvPr/>
        </p:nvSpPr>
        <p:spPr>
          <a:xfrm>
            <a:off x="0" y="0"/>
            <a:ext cx="12192000" cy="1831657"/>
          </a:xfrm>
          <a:prstGeom prst="rect">
            <a:avLst/>
          </a:prstGeom>
          <a:gradFill>
            <a:gsLst>
              <a:gs pos="15000">
                <a:schemeClr val="tx1">
                  <a:lumMod val="75000"/>
                  <a:lumOff val="25000"/>
                  <a:alpha val="10000"/>
                </a:schemeClr>
              </a:gs>
              <a:gs pos="50000">
                <a:schemeClr val="tx1">
                  <a:lumMod val="50000"/>
                  <a:lumOff val="50000"/>
                  <a:alpha val="10000"/>
                </a:schemeClr>
              </a:gs>
              <a:gs pos="85000">
                <a:schemeClr val="tx1">
                  <a:lumMod val="75000"/>
                  <a:lumOff val="25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CC6B7A-E4E7-AD49-B142-8AFD89801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17862" b="24075"/>
          <a:stretch/>
        </p:blipFill>
        <p:spPr>
          <a:xfrm>
            <a:off x="0" y="4682364"/>
            <a:ext cx="1627743" cy="15427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C0D964-DBB6-B840-BBB1-173F3EBF2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5" y="4255476"/>
            <a:ext cx="1176565" cy="183755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A32A8F-FA08-524C-91B0-D81C2A11E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l="7046" t="10678" b="23753"/>
          <a:stretch/>
        </p:blipFill>
        <p:spPr>
          <a:xfrm>
            <a:off x="-1" y="0"/>
            <a:ext cx="2596617" cy="183165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BEB674A-1537-6646-BF8B-F586444538A7}"/>
              </a:ext>
            </a:extLst>
          </p:cNvPr>
          <p:cNvSpPr txBox="1">
            <a:spLocks/>
          </p:cNvSpPr>
          <p:nvPr/>
        </p:nvSpPr>
        <p:spPr>
          <a:xfrm>
            <a:off x="749097" y="197183"/>
            <a:ext cx="106938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0" dirty="0">
                <a:latin typeface="Tw Cen MT" panose="020B0602020104020603" pitchFamily="34" charset="77"/>
              </a:rPr>
              <a:t>Setup and daily tests are quick and easy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B82262-A647-3E4F-911F-023E9BA8F47F}"/>
              </a:ext>
            </a:extLst>
          </p:cNvPr>
          <p:cNvGrpSpPr/>
          <p:nvPr/>
        </p:nvGrpSpPr>
        <p:grpSpPr>
          <a:xfrm>
            <a:off x="8077071" y="5405070"/>
            <a:ext cx="3270825" cy="526073"/>
            <a:chOff x="7908654" y="5386094"/>
            <a:chExt cx="3270825" cy="52607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42D6B1C-46E2-9947-830A-69ED48DA6FB7}"/>
                </a:ext>
              </a:extLst>
            </p:cNvPr>
            <p:cNvSpPr/>
            <p:nvPr/>
          </p:nvSpPr>
          <p:spPr>
            <a:xfrm>
              <a:off x="8109252" y="5432272"/>
              <a:ext cx="3070227" cy="43371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3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bIns="64008" rtlCol="0" anchor="ctr"/>
            <a:lstStyle/>
            <a:p>
              <a:pPr lvl="0" algn="ctr"/>
              <a:r>
                <a:rPr lang="en-US" sz="1200" b="1" dirty="0">
                  <a:solidFill>
                    <a:srgbClr val="F37020"/>
                  </a:solidFill>
                  <a:latin typeface="Tw Cen MT" panose="020B0602020104020603" pitchFamily="34" charset="77"/>
                </a:rPr>
                <a:t>You control how alerts are managed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F5D9F66-CE85-CC49-8ED1-CCC2427D3EFC}"/>
                </a:ext>
              </a:extLst>
            </p:cNvPr>
            <p:cNvSpPr/>
            <p:nvPr/>
          </p:nvSpPr>
          <p:spPr>
            <a:xfrm>
              <a:off x="7908654" y="5386094"/>
              <a:ext cx="526073" cy="5260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A1A9E4-7579-3E42-9C3D-28BFA0A72DFA}"/>
                </a:ext>
              </a:extLst>
            </p:cNvPr>
            <p:cNvSpPr/>
            <p:nvPr/>
          </p:nvSpPr>
          <p:spPr>
            <a:xfrm>
              <a:off x="8027542" y="5504982"/>
              <a:ext cx="288297" cy="288297"/>
            </a:xfrm>
            <a:prstGeom prst="ellipse">
              <a:avLst/>
            </a:prstGeom>
            <a:noFill/>
            <a:ln w="19050">
              <a:solidFill>
                <a:schemeClr val="bg1">
                  <a:alpha val="25000"/>
                </a:schemeClr>
              </a:solidFill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76FE3D8-ECCF-6742-8035-B227A79A3B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0522" y="5447962"/>
              <a:ext cx="402336" cy="402336"/>
            </a:xfrm>
            <a:prstGeom prst="ellipse">
              <a:avLst/>
            </a:prstGeom>
            <a:noFill/>
            <a:ln w="19050">
              <a:solidFill>
                <a:schemeClr val="bg1">
                  <a:alpha val="15000"/>
                </a:schemeClr>
              </a:solidFill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56F1C3-9848-B84C-9F99-997BF60E0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9394" y="5566834"/>
              <a:ext cx="164592" cy="16459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01B5A6F-F34B-9B49-9789-7FF9BF4A1D07}"/>
              </a:ext>
            </a:extLst>
          </p:cNvPr>
          <p:cNvSpPr/>
          <p:nvPr/>
        </p:nvSpPr>
        <p:spPr>
          <a:xfrm>
            <a:off x="11632864" y="6650051"/>
            <a:ext cx="552874" cy="200055"/>
          </a:xfrm>
          <a:prstGeom prst="rect">
            <a:avLst/>
          </a:prstGeom>
        </p:spPr>
        <p:txBody>
          <a:bodyPr wrap="square" lIns="54864" rIns="54864">
            <a:spAutoFit/>
          </a:bodyPr>
          <a:lstStyle/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  <a:alpha val="65000"/>
                  </a:schemeClr>
                </a:solidFill>
                <a:latin typeface="Tw Cen MT" panose="020B0602020104020603" pitchFamily="34" charset="77"/>
              </a:rPr>
              <a:t>SM-021.01</a:t>
            </a: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922F2F4C-3D70-814B-8872-0A7BB50E8D66}"/>
              </a:ext>
            </a:extLst>
          </p:cNvPr>
          <p:cNvSpPr txBox="1">
            <a:spLocks/>
          </p:cNvSpPr>
          <p:nvPr/>
        </p:nvSpPr>
        <p:spPr>
          <a:xfrm>
            <a:off x="229948" y="6362487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492CAE-4DAE-884B-8E47-BA6E738FB41B}" type="slidenum">
              <a:rPr lang="en-US" sz="1200" b="1" cap="all" smtClean="0">
                <a:solidFill>
                  <a:schemeClr val="accent2"/>
                </a:solidFill>
                <a:latin typeface="Tw Cen MT" panose="020B0602020104020603" pitchFamily="34" charset="77"/>
              </a:rPr>
              <a:pPr/>
              <a:t>1</a:t>
            </a:fld>
            <a:r>
              <a:rPr lang="en-US" sz="1200" cap="all" dirty="0">
                <a:latin typeface="Tw Cen MT" panose="020B0602020104020603" pitchFamily="34" charset="77"/>
              </a:rPr>
              <a:t>    </a:t>
            </a:r>
            <a:r>
              <a:rPr lang="en-US" sz="1200" b="1" cap="all" dirty="0">
                <a:solidFill>
                  <a:schemeClr val="accent3"/>
                </a:solidFill>
                <a:latin typeface="Tw Cen MT" panose="020B0602020104020603" pitchFamily="34" charset="77"/>
              </a:rPr>
              <a:t>|</a:t>
            </a:r>
            <a:r>
              <a:rPr lang="en-US" sz="1200" cap="all" dirty="0">
                <a:solidFill>
                  <a:schemeClr val="accent1"/>
                </a:solidFill>
                <a:latin typeface="Tw Cen MT" panose="020B0602020104020603" pitchFamily="34" charset="77"/>
              </a:rPr>
              <a:t>    </a:t>
            </a:r>
            <a:r>
              <a:rPr lang="en-US" sz="1200" cap="all" spc="40" dirty="0" err="1">
                <a:solidFill>
                  <a:schemeClr val="accent2"/>
                </a:solidFill>
                <a:latin typeface="Tw Cen MT" panose="020B0602020104020603" pitchFamily="34" charset="77"/>
              </a:rPr>
              <a:t>ForeseeHome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 Test: How does it work</a:t>
            </a:r>
            <a:r>
              <a:rPr lang="en-US" sz="1100" cap="all" spc="4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E3DA4-EE71-C74D-828D-4401A9E70A4A}"/>
              </a:ext>
            </a:extLst>
          </p:cNvPr>
          <p:cNvSpPr txBox="1"/>
          <p:nvPr/>
        </p:nvSpPr>
        <p:spPr>
          <a:xfrm>
            <a:off x="4851797" y="2832039"/>
            <a:ext cx="60625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200" b="1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Tw Cen MT" panose="020B0602020104020603" pitchFamily="34" charset="77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5C2CB4-F793-6249-BBDF-26B7A72E1AD0}"/>
              </a:ext>
            </a:extLst>
          </p:cNvPr>
          <p:cNvSpPr txBox="1"/>
          <p:nvPr/>
        </p:nvSpPr>
        <p:spPr>
          <a:xfrm>
            <a:off x="1358523" y="2832039"/>
            <a:ext cx="60625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200" b="1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Tw Cen MT" panose="020B0602020104020603" pitchFamily="34" charset="77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EB4E18A-0098-3B47-8095-BC984FBD9CCA}"/>
              </a:ext>
            </a:extLst>
          </p:cNvPr>
          <p:cNvSpPr/>
          <p:nvPr/>
        </p:nvSpPr>
        <p:spPr>
          <a:xfrm>
            <a:off x="4337668" y="3895749"/>
            <a:ext cx="3548620" cy="194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2"/>
                </a:solidFill>
                <a:latin typeface="Tw Cen MT" panose="020B0602020104020603" pitchFamily="34" charset="77"/>
              </a:rPr>
              <a:t>Take an easy test in just a few minutes per day</a:t>
            </a:r>
          </a:p>
          <a:p>
            <a:pPr algn="ctr">
              <a:lnSpc>
                <a:spcPct val="110000"/>
              </a:lnSpc>
            </a:pPr>
            <a:r>
              <a:rPr lang="en-US" sz="1600" dirty="0">
                <a:latin typeface="Tw Cen MT" panose="020B0602020104020603" pitchFamily="34" charset="77"/>
              </a:rPr>
              <a:t>A bump will briefly appear and then disappear. Use the mouse provided to click where the bump appeared and return to the center dot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1EB5B8-C889-A843-8685-881E9BEC3041}"/>
              </a:ext>
            </a:extLst>
          </p:cNvPr>
          <p:cNvSpPr/>
          <p:nvPr/>
        </p:nvSpPr>
        <p:spPr>
          <a:xfrm>
            <a:off x="1398439" y="3895749"/>
            <a:ext cx="2296248" cy="13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2"/>
                </a:solidFill>
                <a:latin typeface="Tw Cen MT" panose="020B0602020104020603" pitchFamily="34" charset="77"/>
              </a:rPr>
              <a:t>Turn the device on</a:t>
            </a:r>
          </a:p>
          <a:p>
            <a:pPr algn="ctr">
              <a:lnSpc>
                <a:spcPct val="110000"/>
              </a:lnSpc>
            </a:pPr>
            <a:r>
              <a:rPr lang="en-US" sz="1600" dirty="0">
                <a:latin typeface="Tw Cen MT" panose="020B0602020104020603" pitchFamily="34" charset="77"/>
              </a:rPr>
              <a:t>Turn on the device and look into the viewfinder to begin testing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DC0A97-8C20-B343-B297-6DD5A3F96B1C}"/>
              </a:ext>
            </a:extLst>
          </p:cNvPr>
          <p:cNvSpPr/>
          <p:nvPr/>
        </p:nvSpPr>
        <p:spPr>
          <a:xfrm>
            <a:off x="8365616" y="3895749"/>
            <a:ext cx="2770470" cy="13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2"/>
                </a:solidFill>
                <a:latin typeface="Tw Cen MT" panose="020B0602020104020603" pitchFamily="34" charset="77"/>
              </a:rPr>
              <a:t>Your results are sent</a:t>
            </a:r>
          </a:p>
          <a:p>
            <a:pPr algn="ctr">
              <a:lnSpc>
                <a:spcPct val="110000"/>
              </a:lnSpc>
            </a:pPr>
            <a:r>
              <a:rPr lang="en-US" sz="1600" dirty="0">
                <a:latin typeface="Tw Cen MT" panose="020B0602020104020603" pitchFamily="34" charset="77"/>
              </a:rPr>
              <a:t>Data from each test is sent to </a:t>
            </a:r>
            <a:r>
              <a:rPr lang="en-US" sz="1600" dirty="0" err="1">
                <a:latin typeface="Tw Cen MT" panose="020B0602020104020603" pitchFamily="34" charset="77"/>
              </a:rPr>
              <a:t>Notal</a:t>
            </a:r>
            <a:r>
              <a:rPr lang="en-US" sz="1600" dirty="0">
                <a:latin typeface="Tw Cen MT" panose="020B0602020104020603" pitchFamily="34" charset="77"/>
              </a:rPr>
              <a:t> Vision for evaluation and then provided to the eye doctor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63E6DF-768A-4044-8867-37EE09404283}"/>
              </a:ext>
            </a:extLst>
          </p:cNvPr>
          <p:cNvSpPr txBox="1"/>
          <p:nvPr/>
        </p:nvSpPr>
        <p:spPr>
          <a:xfrm>
            <a:off x="8438423" y="2832039"/>
            <a:ext cx="60625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200" b="1" dirty="0">
                <a:solidFill>
                  <a:schemeClr val="tx1">
                    <a:lumMod val="50000"/>
                    <a:lumOff val="50000"/>
                    <a:alpha val="30000"/>
                  </a:schemeClr>
                </a:solidFill>
                <a:latin typeface="Tw Cen MT" panose="020B0602020104020603" pitchFamily="34" charset="77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4FABB4-53C1-0A4E-8F5B-B81A92E07808}"/>
              </a:ext>
            </a:extLst>
          </p:cNvPr>
          <p:cNvSpPr/>
          <p:nvPr/>
        </p:nvSpPr>
        <p:spPr>
          <a:xfrm>
            <a:off x="1548557" y="1636776"/>
            <a:ext cx="1996012" cy="1996012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AAF9F4-0CCE-564D-ABC5-0BFD2B80C668}"/>
              </a:ext>
            </a:extLst>
          </p:cNvPr>
          <p:cNvSpPr/>
          <p:nvPr/>
        </p:nvSpPr>
        <p:spPr>
          <a:xfrm>
            <a:off x="5116768" y="1642366"/>
            <a:ext cx="1990421" cy="19904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7EC2172-9D91-4E47-B45D-909770F480E7}"/>
              </a:ext>
            </a:extLst>
          </p:cNvPr>
          <p:cNvSpPr/>
          <p:nvPr/>
        </p:nvSpPr>
        <p:spPr>
          <a:xfrm>
            <a:off x="8679388" y="1566594"/>
            <a:ext cx="2066193" cy="206619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026D97A-BC33-3B41-A8EF-2B187FAB8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1718" y="1950743"/>
            <a:ext cx="1807483" cy="139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3D87E4-23B6-674C-BB92-FF30205EAE0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FSH Test Demo">
            <a:hlinkClick r:id="" action="ppaction://media"/>
            <a:extLst>
              <a:ext uri="{FF2B5EF4-FFF2-40B4-BE49-F238E27FC236}">
                <a16:creationId xmlns:a16="http://schemas.microsoft.com/office/drawing/2014/main" id="{0D231418-9E0B-7746-AA5E-1E256129B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4385" y="0"/>
            <a:ext cx="9263230" cy="68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SH Brand Colors">
      <a:dk1>
        <a:srgbClr val="273038"/>
      </a:dk1>
      <a:lt1>
        <a:srgbClr val="FFFFFF"/>
      </a:lt1>
      <a:dk2>
        <a:srgbClr val="7F8389"/>
      </a:dk2>
      <a:lt2>
        <a:srgbClr val="E7E6E6"/>
      </a:lt2>
      <a:accent1>
        <a:srgbClr val="61A744"/>
      </a:accent1>
      <a:accent2>
        <a:srgbClr val="006991"/>
      </a:accent2>
      <a:accent3>
        <a:srgbClr val="F37020"/>
      </a:accent3>
      <a:accent4>
        <a:srgbClr val="FFFFFF"/>
      </a:accent4>
      <a:accent5>
        <a:srgbClr val="FFFFFF"/>
      </a:accent5>
      <a:accent6>
        <a:srgbClr val="FFFFFF"/>
      </a:accent6>
      <a:hlink>
        <a:srgbClr val="F37020"/>
      </a:hlink>
      <a:folHlink>
        <a:srgbClr val="F3702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H Mini-Modules Template" id="{D3D53E8E-D242-5E43-8A7A-936A74E0BDA0}" vid="{645DDF2E-0594-1541-8E3B-4002D79A72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118</Words>
  <Application>Microsoft Macintosh PowerPoint</Application>
  <PresentationFormat>Widescreen</PresentationFormat>
  <Paragraphs>16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Tw Cen MT</vt:lpstr>
      <vt:lpstr>Calibri</vt:lpstr>
      <vt:lpstr>Arial</vt:lpstr>
      <vt:lpstr>Acherus Grotesque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Steadfast Design Firm</dc:creator>
  <cp:lastModifiedBy>Microsoft Office User</cp:lastModifiedBy>
  <cp:revision>120</cp:revision>
  <dcterms:created xsi:type="dcterms:W3CDTF">2019-01-22T12:54:21Z</dcterms:created>
  <dcterms:modified xsi:type="dcterms:W3CDTF">2019-01-28T21:20:05Z</dcterms:modified>
</cp:coreProperties>
</file>