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12192000" cy="6858000"/>
  <p:notesSz cx="6858000" cy="9144000"/>
  <p:embeddedFontLst>
    <p:embeddedFont>
      <p:font typeface="Acherus Grotesque" panose="02000505000000020004" pitchFamily="2" charset="77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w Cen MT" panose="020B0602020104020603" pitchFamily="34" charset="77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2"/>
    <p:restoredTop sz="94569"/>
  </p:normalViewPr>
  <p:slideViewPr>
    <p:cSldViewPr snapToGrid="0" snapToObjects="1">
      <p:cViewPr varScale="1">
        <p:scale>
          <a:sx n="211" d="100"/>
          <a:sy n="211" d="100"/>
        </p:scale>
        <p:origin x="1016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5DBAC6-5012-B94A-B24D-F6F9F7C1AE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BCF86-5EE4-994E-B612-A429E04D85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EB4BA-C104-FD41-85B3-A6D8BB60B84B}" type="datetimeFigureOut">
              <a:rPr lang="en-US" smtClean="0"/>
              <a:t>1/28/19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22C03-92BC-5F46-BF17-BB7BB4F3BB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10F6C-5A00-EB4D-8379-81EF999FB1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E25D5-A250-FD4E-80F8-25C9676F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0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81E0E-8CC8-B74D-B1A0-2FCC81E08B94}" type="datetimeFigureOut">
              <a:rPr lang="en-US" smtClean="0"/>
              <a:t>1/28/19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55460-BAB5-054A-9A08-D756C92A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0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Message:</a:t>
            </a:r>
            <a:r>
              <a:rPr lang="en-US" dirty="0"/>
              <a:t> Our new patient onboarding process is simple and provides best-in-class high-frequency patient monitoring. Introduce your patients to </a:t>
            </a:r>
            <a:r>
              <a:rPr lang="en-US" dirty="0" err="1"/>
              <a:t>ForeseeHome</a:t>
            </a:r>
            <a:r>
              <a:rPr lang="en-US" dirty="0"/>
              <a:t> and we will do the rest.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55460-BAB5-054A-9A08-D756C92A2B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5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D5992-F254-0544-AD67-B466424FE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E81C8-8EF8-7949-B984-C5682AD7E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4" y="365125"/>
            <a:ext cx="10948686" cy="1037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20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E3ABEA-E6EB-A543-BA49-205B263C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4" y="365125"/>
            <a:ext cx="10948686" cy="1037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084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78CDFF-298C-BF46-A093-8D9EEDDE6F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29000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Tw Cen MT" panose="020B06020201040206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Subtitle</a:t>
            </a:r>
            <a:endParaRPr lang="en-US" dirty="0">
              <a:latin typeface="Acherus Grotesque" panose="02000505000000020004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6957D6-A696-4D45-A499-18A02E4D2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427162"/>
            <a:ext cx="9144000" cy="18288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589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468D7-6447-8C4C-9F8A-F71D46FD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114" y="1825625"/>
            <a:ext cx="10948686" cy="3988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E6AF3-16A7-814B-A588-A1BBD8CE8B37}"/>
              </a:ext>
            </a:extLst>
          </p:cNvPr>
          <p:cNvSpPr/>
          <p:nvPr userDrawn="1"/>
        </p:nvSpPr>
        <p:spPr>
          <a:xfrm>
            <a:off x="1" y="6236973"/>
            <a:ext cx="12192000" cy="6210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5C8786-54FE-C04D-8435-1F38171FB7D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72680" y="6353698"/>
            <a:ext cx="1981260" cy="416065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19B03D1E-D320-A14C-B95E-B0FB4212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4" y="365126"/>
            <a:ext cx="10948686" cy="10371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3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Tw Cen MT" panose="020B06020201040206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5CC6B7A-E4E7-AD49-B142-8AFD898018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17862" b="24075"/>
          <a:stretch/>
        </p:blipFill>
        <p:spPr>
          <a:xfrm>
            <a:off x="0" y="4682364"/>
            <a:ext cx="1627743" cy="15427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C0D964-DBB6-B840-BBB1-173F3EBF2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45" y="4255476"/>
            <a:ext cx="1176565" cy="183755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05D7E3-3181-3445-923A-7F8EBE969309}"/>
              </a:ext>
            </a:extLst>
          </p:cNvPr>
          <p:cNvSpPr txBox="1"/>
          <p:nvPr/>
        </p:nvSpPr>
        <p:spPr>
          <a:xfrm>
            <a:off x="997328" y="1234276"/>
            <a:ext cx="101973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2"/>
                </a:solidFill>
                <a:latin typeface="Tw Cen MT" panose="020B0602020104020603" pitchFamily="34" charset="77"/>
              </a:rPr>
              <a:t>A </a:t>
            </a:r>
            <a:r>
              <a:rPr lang="en-US" sz="2200" dirty="0" err="1">
                <a:solidFill>
                  <a:schemeClr val="accent2"/>
                </a:solidFill>
                <a:latin typeface="Tw Cen MT" panose="020B0602020104020603" pitchFamily="34" charset="77"/>
              </a:rPr>
              <a:t>ForeseeHome</a:t>
            </a:r>
            <a:r>
              <a:rPr lang="en-US" sz="2200" dirty="0">
                <a:solidFill>
                  <a:schemeClr val="accent2"/>
                </a:solidFill>
                <a:latin typeface="Tw Cen MT" panose="020B0602020104020603" pitchFamily="34" charset="77"/>
              </a:rPr>
              <a:t> Clinical Partner will be with your patients every step of the setup process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BEB674A-1537-6646-BF8B-F586444538A7}"/>
              </a:ext>
            </a:extLst>
          </p:cNvPr>
          <p:cNvSpPr txBox="1">
            <a:spLocks/>
          </p:cNvSpPr>
          <p:nvPr/>
        </p:nvSpPr>
        <p:spPr>
          <a:xfrm>
            <a:off x="749097" y="156485"/>
            <a:ext cx="106938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cherus Grotesque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400" b="0" dirty="0">
                <a:latin typeface="Tw Cen MT" panose="020B0602020104020603" pitchFamily="34" charset="77"/>
              </a:rPr>
              <a:t>Introduce </a:t>
            </a:r>
            <a:r>
              <a:rPr lang="en-US" sz="3400" b="0" dirty="0" err="1">
                <a:latin typeface="Tw Cen MT" panose="020B0602020104020603" pitchFamily="34" charset="77"/>
              </a:rPr>
              <a:t>ForeseeHome</a:t>
            </a:r>
            <a:r>
              <a:rPr lang="en-US" sz="3400" b="0" baseline="30000" dirty="0">
                <a:latin typeface="Tw Cen MT" panose="020B0602020104020603" pitchFamily="34" charset="77"/>
              </a:rPr>
              <a:t>®</a:t>
            </a:r>
            <a:r>
              <a:rPr lang="en-US" sz="3400" b="0" dirty="0">
                <a:latin typeface="Tw Cen MT" panose="020B0602020104020603" pitchFamily="34" charset="77"/>
              </a:rPr>
              <a:t> and we’ll take it from there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1C855A-7EAD-9145-838F-0CFD050B4953}"/>
              </a:ext>
            </a:extLst>
          </p:cNvPr>
          <p:cNvCxnSpPr>
            <a:cxnSpLocks/>
          </p:cNvCxnSpPr>
          <p:nvPr/>
        </p:nvCxnSpPr>
        <p:spPr>
          <a:xfrm>
            <a:off x="3947462" y="2740137"/>
            <a:ext cx="1242646" cy="0"/>
          </a:xfrm>
          <a:prstGeom prst="line">
            <a:avLst/>
          </a:prstGeom>
          <a:ln w="38100" cap="rnd">
            <a:solidFill>
              <a:schemeClr val="accent1">
                <a:alpha val="30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B2387ADC-0EF3-864B-919B-AE75E5C1EFC8}"/>
              </a:ext>
            </a:extLst>
          </p:cNvPr>
          <p:cNvSpPr/>
          <p:nvPr/>
        </p:nvSpPr>
        <p:spPr>
          <a:xfrm>
            <a:off x="1518803" y="3554792"/>
            <a:ext cx="2844170" cy="1912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Aft>
                <a:spcPts val="800"/>
              </a:spcAft>
            </a:pPr>
            <a:r>
              <a:rPr lang="en-US" b="1" dirty="0">
                <a:solidFill>
                  <a:schemeClr val="accent1"/>
                </a:solidFill>
                <a:latin typeface="Tw Cen MT" panose="020B0602020104020603" pitchFamily="34" charset="77"/>
              </a:rPr>
              <a:t>Education &amp; Verification</a:t>
            </a:r>
          </a:p>
          <a:p>
            <a:pPr lvl="0" algn="ctr"/>
            <a:r>
              <a:rPr lang="en-US" dirty="0">
                <a:latin typeface="Tw Cen MT" panose="020B0602020104020603" pitchFamily="34" charset="77"/>
              </a:rPr>
              <a:t>After receiving a prescription, patients will receive a call to answer any questions, verify coverage, and ship their device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D30CD4-E546-F842-9231-E76070EECB98}"/>
              </a:ext>
            </a:extLst>
          </p:cNvPr>
          <p:cNvSpPr/>
          <p:nvPr/>
        </p:nvSpPr>
        <p:spPr>
          <a:xfrm>
            <a:off x="4910306" y="3554792"/>
            <a:ext cx="2449254" cy="163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Aft>
                <a:spcPts val="800"/>
              </a:spcAft>
            </a:pPr>
            <a:r>
              <a:rPr lang="en-US" b="1" dirty="0">
                <a:solidFill>
                  <a:schemeClr val="accent1"/>
                </a:solidFill>
                <a:latin typeface="Tw Cen MT" panose="020B0602020104020603" pitchFamily="34" charset="77"/>
              </a:rPr>
              <a:t>Setup &amp; Training</a:t>
            </a:r>
          </a:p>
          <a:p>
            <a:pPr lvl="0" algn="ctr"/>
            <a:r>
              <a:rPr lang="en-US" dirty="0">
                <a:latin typeface="Tw Cen MT" panose="020B0602020104020603" pitchFamily="34" charset="77"/>
              </a:rPr>
              <a:t>Once the device is received, patients are walked through setup and training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959C2F-10A8-0B43-B1B7-B828E339A009}"/>
              </a:ext>
            </a:extLst>
          </p:cNvPr>
          <p:cNvSpPr/>
          <p:nvPr/>
        </p:nvSpPr>
        <p:spPr>
          <a:xfrm>
            <a:off x="7906894" y="3539288"/>
            <a:ext cx="2752344" cy="163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Aft>
                <a:spcPts val="800"/>
              </a:spcAft>
            </a:pPr>
            <a:r>
              <a:rPr lang="en-US" b="1" dirty="0">
                <a:solidFill>
                  <a:schemeClr val="accent1"/>
                </a:solidFill>
                <a:latin typeface="Tw Cen MT" panose="020B0602020104020603" pitchFamily="34" charset="77"/>
              </a:rPr>
              <a:t>Ongoing Feedback</a:t>
            </a:r>
          </a:p>
          <a:p>
            <a:pPr lvl="0" algn="ctr"/>
            <a:r>
              <a:rPr lang="en-US" dirty="0">
                <a:latin typeface="Tw Cen MT" panose="020B0602020104020603" pitchFamily="34" charset="77"/>
              </a:rPr>
              <a:t>Patients will continue to receive feedback through the </a:t>
            </a:r>
            <a:r>
              <a:rPr lang="en-US" dirty="0" err="1">
                <a:latin typeface="Tw Cen MT" panose="020B0602020104020603" pitchFamily="34" charset="77"/>
              </a:rPr>
              <a:t>ForeseeHome</a:t>
            </a:r>
            <a:r>
              <a:rPr lang="en-US" dirty="0">
                <a:latin typeface="Tw Cen MT" panose="020B0602020104020603" pitchFamily="34" charset="77"/>
              </a:rPr>
              <a:t> Patient Portal or App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AA638FF-3092-0B43-ABB3-9AE9B649D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00" y="2201573"/>
            <a:ext cx="1016000" cy="1079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2A7CD85-3D52-2B40-B67A-8C8487FDC2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7638" y="2133271"/>
            <a:ext cx="1206500" cy="12065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7A64D92-8AD8-C145-B2DA-52D6D1F260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8066" y="2201573"/>
            <a:ext cx="1270000" cy="12065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545E12E-354B-594E-8695-23B7611CE2F1}"/>
              </a:ext>
            </a:extLst>
          </p:cNvPr>
          <p:cNvCxnSpPr>
            <a:cxnSpLocks/>
          </p:cNvCxnSpPr>
          <p:nvPr/>
        </p:nvCxnSpPr>
        <p:spPr>
          <a:xfrm>
            <a:off x="6972016" y="2740137"/>
            <a:ext cx="1242646" cy="0"/>
          </a:xfrm>
          <a:prstGeom prst="line">
            <a:avLst/>
          </a:prstGeom>
          <a:ln w="38100" cap="rnd">
            <a:solidFill>
              <a:schemeClr val="accent1">
                <a:alpha val="30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E32081B-7125-DA44-A3B9-C1BC10CB4C81}"/>
              </a:ext>
            </a:extLst>
          </p:cNvPr>
          <p:cNvSpPr txBox="1"/>
          <p:nvPr/>
        </p:nvSpPr>
        <p:spPr>
          <a:xfrm>
            <a:off x="4044412" y="5637799"/>
            <a:ext cx="4103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77"/>
              </a:rPr>
              <a:t>No obligations. The set-up process can be cancelled at any time.</a:t>
            </a:r>
          </a:p>
        </p:txBody>
      </p:sp>
      <p:sp>
        <p:nvSpPr>
          <p:cNvPr id="21" name="Footer Placeholder 7">
            <a:extLst>
              <a:ext uri="{FF2B5EF4-FFF2-40B4-BE49-F238E27FC236}">
                <a16:creationId xmlns:a16="http://schemas.microsoft.com/office/drawing/2014/main" id="{75C5B5D0-8592-1A43-93D0-3EBDD64C85A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29947" y="6362487"/>
            <a:ext cx="5601623" cy="365125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fld id="{E2492CAE-4DAE-884B-8E47-BA6E738FB41B}" type="slidenum">
              <a:rPr lang="en-US" sz="1200" b="1" cap="all" smtClean="0">
                <a:solidFill>
                  <a:schemeClr val="accent2"/>
                </a:solidFill>
                <a:latin typeface="Tw Cen MT" panose="020B0602020104020603" pitchFamily="34" charset="77"/>
              </a:rPr>
              <a:pPr/>
              <a:t>1</a:t>
            </a:fld>
            <a:r>
              <a:rPr lang="en-US" sz="1200" cap="all" dirty="0">
                <a:latin typeface="Tw Cen MT" panose="020B0602020104020603" pitchFamily="34" charset="77"/>
              </a:rPr>
              <a:t>    </a:t>
            </a:r>
            <a:r>
              <a:rPr lang="en-US" sz="1200" b="1" cap="all" dirty="0">
                <a:solidFill>
                  <a:schemeClr val="accent3"/>
                </a:solidFill>
                <a:latin typeface="Tw Cen MT" panose="020B0602020104020603" pitchFamily="34" charset="77"/>
              </a:rPr>
              <a:t>|</a:t>
            </a:r>
            <a:r>
              <a:rPr lang="en-US" sz="1200" cap="all" dirty="0">
                <a:solidFill>
                  <a:schemeClr val="accent1"/>
                </a:solidFill>
                <a:latin typeface="Tw Cen MT" panose="020B0602020104020603" pitchFamily="34" charset="77"/>
              </a:rPr>
              <a:t>    </a:t>
            </a:r>
            <a:r>
              <a:rPr lang="en-US" sz="1200" cap="all" spc="40" dirty="0">
                <a:solidFill>
                  <a:schemeClr val="accent2"/>
                </a:solidFill>
                <a:latin typeface="Tw Cen MT" panose="020B0602020104020603" pitchFamily="34" charset="77"/>
              </a:rPr>
              <a:t>FORESEEHOME Patient Onboarding: AMD Education to Activation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EC7EC-7D7A-9E47-8284-531D8B90D1E1}"/>
              </a:ext>
            </a:extLst>
          </p:cNvPr>
          <p:cNvSpPr txBox="1"/>
          <p:nvPr/>
        </p:nvSpPr>
        <p:spPr>
          <a:xfrm>
            <a:off x="12975021" y="3807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1A5D0A-A8A2-5843-8DFF-E280C55DEC41}"/>
              </a:ext>
            </a:extLst>
          </p:cNvPr>
          <p:cNvSpPr/>
          <p:nvPr/>
        </p:nvSpPr>
        <p:spPr>
          <a:xfrm>
            <a:off x="11638919" y="6650051"/>
            <a:ext cx="546819" cy="200055"/>
          </a:xfrm>
          <a:prstGeom prst="rect">
            <a:avLst/>
          </a:prstGeom>
        </p:spPr>
        <p:txBody>
          <a:bodyPr wrap="square" lIns="54864" rIns="54864">
            <a:spAutoFit/>
          </a:bodyPr>
          <a:lstStyle/>
          <a:p>
            <a:pPr algn="r"/>
            <a:r>
              <a:rPr lang="en-US" sz="700" dirty="0">
                <a:solidFill>
                  <a:schemeClr val="tx1">
                    <a:lumMod val="50000"/>
                    <a:lumOff val="50000"/>
                    <a:alpha val="65000"/>
                  </a:schemeClr>
                </a:solidFill>
                <a:latin typeface="Tw Cen MT" panose="020B0602020104020603" pitchFamily="34" charset="77"/>
              </a:rPr>
              <a:t>SM-020.01</a:t>
            </a:r>
          </a:p>
        </p:txBody>
      </p:sp>
    </p:spTree>
    <p:extLst>
      <p:ext uri="{BB962C8B-B14F-4D97-AF65-F5344CB8AC3E}">
        <p14:creationId xmlns:p14="http://schemas.microsoft.com/office/powerpoint/2010/main" val="4232339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SH Brand Colors">
      <a:dk1>
        <a:srgbClr val="273038"/>
      </a:dk1>
      <a:lt1>
        <a:srgbClr val="FFFFFF"/>
      </a:lt1>
      <a:dk2>
        <a:srgbClr val="7F8389"/>
      </a:dk2>
      <a:lt2>
        <a:srgbClr val="E7E6E6"/>
      </a:lt2>
      <a:accent1>
        <a:srgbClr val="61A744"/>
      </a:accent1>
      <a:accent2>
        <a:srgbClr val="006991"/>
      </a:accent2>
      <a:accent3>
        <a:srgbClr val="F37020"/>
      </a:accent3>
      <a:accent4>
        <a:srgbClr val="FFFFFF"/>
      </a:accent4>
      <a:accent5>
        <a:srgbClr val="FFFFFF"/>
      </a:accent5>
      <a:accent6>
        <a:srgbClr val="FFFFFF"/>
      </a:accent6>
      <a:hlink>
        <a:srgbClr val="F37020"/>
      </a:hlink>
      <a:folHlink>
        <a:srgbClr val="F3702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H Mini-Modules Template" id="{D3D53E8E-D242-5E43-8A7A-936A74E0BDA0}" vid="{645DDF2E-0594-1541-8E3B-4002D79A72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134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Tw Cen MT</vt:lpstr>
      <vt:lpstr>Calibri</vt:lpstr>
      <vt:lpstr>Arial</vt:lpstr>
      <vt:lpstr>Acherus Grotesque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Steadfast Design Firm</dc:creator>
  <cp:lastModifiedBy>Microsoft Office User</cp:lastModifiedBy>
  <cp:revision>96</cp:revision>
  <dcterms:created xsi:type="dcterms:W3CDTF">2019-01-22T12:54:21Z</dcterms:created>
  <dcterms:modified xsi:type="dcterms:W3CDTF">2019-01-28T21:17:48Z</dcterms:modified>
</cp:coreProperties>
</file>