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62" r:id="rId2"/>
    <p:sldId id="265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C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22"/>
    <p:restoredTop sz="94569"/>
  </p:normalViewPr>
  <p:slideViewPr>
    <p:cSldViewPr snapToGrid="0" snapToObjects="1">
      <p:cViewPr varScale="1">
        <p:scale>
          <a:sx n="211" d="100"/>
          <a:sy n="211" d="100"/>
        </p:scale>
        <p:origin x="1368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5DBAC6-5012-B94A-B24D-F6F9F7C1AE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BCF86-5EE4-994E-B612-A429E04D8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EB4BA-C104-FD41-85B3-A6D8BB60B84B}" type="datetimeFigureOut">
              <a:rPr lang="en-US" smtClean="0"/>
              <a:t>1/28/19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22C03-92BC-5F46-BF17-BB7BB4F3BB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10F6C-5A00-EB4D-8379-81EF999FB1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E25D5-A250-FD4E-80F8-25C9676FF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07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81E0E-8CC8-B74D-B1A0-2FCC81E08B94}" type="datetimeFigureOut">
              <a:rPr lang="en-US" smtClean="0"/>
              <a:t>1/28/19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55460-BAB5-054A-9A08-D756C92A2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0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Message: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Prescribing is simple and easy once we incorporate our best practices and resources into your clinic.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55460-BAB5-054A-9A08-D756C92A2B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31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Message: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Prescribing is simple and easy once we incorporate our best practices and resources into your clinic.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55460-BAB5-054A-9A08-D756C92A2B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02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D5992-F254-0544-AD67-B466424FE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E81C8-8EF8-7949-B984-C5682AD7E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" y="365125"/>
            <a:ext cx="10948686" cy="1037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7200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E3ABEA-E6EB-A543-BA49-205B263C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" y="365125"/>
            <a:ext cx="10948686" cy="1037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084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B78CDFF-298C-BF46-A093-8D9EEDDE6F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29000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Subtitle</a:t>
            </a:r>
            <a:endParaRPr lang="en-US" dirty="0">
              <a:latin typeface="Acherus Grotesque" panose="02000505000000020004" pitchFamily="2" charset="77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6957D6-A696-4D45-A499-18A02E4D2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427162"/>
            <a:ext cx="9144000" cy="1828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589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468D7-6447-8C4C-9F8A-F71D46FD8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114" y="1825625"/>
            <a:ext cx="10948686" cy="3988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AE6AF3-16A7-814B-A588-A1BBD8CE8B37}"/>
              </a:ext>
            </a:extLst>
          </p:cNvPr>
          <p:cNvSpPr/>
          <p:nvPr userDrawn="1"/>
        </p:nvSpPr>
        <p:spPr>
          <a:xfrm>
            <a:off x="1" y="6236973"/>
            <a:ext cx="12192000" cy="6210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5C8786-54FE-C04D-8435-1F38171FB7D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972680" y="6353698"/>
            <a:ext cx="1981260" cy="416065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19B03D1E-D320-A14C-B95E-B0FB4212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" y="365126"/>
            <a:ext cx="10948686" cy="10371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13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w Cen MT" panose="020B06020201040206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jpg"/><Relationship Id="rId4" Type="http://schemas.openxmlformats.org/officeDocument/2006/relationships/image" Target="../media/image4.jpg"/><Relationship Id="rId9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EF57E45-C92B-214F-99A6-63F31E7E1D88}"/>
              </a:ext>
            </a:extLst>
          </p:cNvPr>
          <p:cNvSpPr/>
          <p:nvPr/>
        </p:nvSpPr>
        <p:spPr>
          <a:xfrm>
            <a:off x="0" y="0"/>
            <a:ext cx="12192000" cy="1686295"/>
          </a:xfrm>
          <a:prstGeom prst="rect">
            <a:avLst/>
          </a:prstGeom>
          <a:gradFill>
            <a:gsLst>
              <a:gs pos="15000">
                <a:schemeClr val="tx1">
                  <a:lumMod val="75000"/>
                  <a:lumOff val="25000"/>
                  <a:alpha val="10000"/>
                </a:schemeClr>
              </a:gs>
              <a:gs pos="50000">
                <a:schemeClr val="tx1">
                  <a:lumMod val="50000"/>
                  <a:lumOff val="50000"/>
                  <a:alpha val="10000"/>
                </a:schemeClr>
              </a:gs>
              <a:gs pos="85000">
                <a:schemeClr val="tx1">
                  <a:lumMod val="75000"/>
                  <a:lumOff val="25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ooter Placeholder 7">
            <a:extLst>
              <a:ext uri="{FF2B5EF4-FFF2-40B4-BE49-F238E27FC236}">
                <a16:creationId xmlns:a16="http://schemas.microsoft.com/office/drawing/2014/main" id="{922F2F4C-3D70-814B-8872-0A7BB50E8D66}"/>
              </a:ext>
            </a:extLst>
          </p:cNvPr>
          <p:cNvSpPr txBox="1">
            <a:spLocks/>
          </p:cNvSpPr>
          <p:nvPr/>
        </p:nvSpPr>
        <p:spPr>
          <a:xfrm>
            <a:off x="229948" y="6362487"/>
            <a:ext cx="4227292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492CAE-4DAE-884B-8E47-BA6E738FB41B}" type="slidenum">
              <a:rPr lang="en-US" sz="1200" b="1" cap="all" smtClean="0">
                <a:solidFill>
                  <a:schemeClr val="accent2"/>
                </a:solidFill>
                <a:latin typeface="Tw Cen MT" panose="020B0602020104020603" pitchFamily="34" charset="77"/>
              </a:rPr>
              <a:pPr/>
              <a:t>1</a:t>
            </a:fld>
            <a:r>
              <a:rPr lang="en-US" sz="1200" cap="all" dirty="0">
                <a:latin typeface="Tw Cen MT" panose="020B0602020104020603" pitchFamily="34" charset="77"/>
              </a:rPr>
              <a:t>    </a:t>
            </a:r>
            <a:r>
              <a:rPr lang="en-US" sz="1200" b="1" cap="all" dirty="0">
                <a:solidFill>
                  <a:schemeClr val="accent3"/>
                </a:solidFill>
                <a:latin typeface="Tw Cen MT" panose="020B0602020104020603" pitchFamily="34" charset="77"/>
              </a:rPr>
              <a:t>|</a:t>
            </a:r>
            <a:r>
              <a:rPr lang="en-US" sz="1200" cap="all" dirty="0">
                <a:solidFill>
                  <a:schemeClr val="accent1"/>
                </a:solidFill>
                <a:latin typeface="Tw Cen MT" panose="020B0602020104020603" pitchFamily="34" charset="77"/>
              </a:rPr>
              <a:t>    </a:t>
            </a:r>
            <a:r>
              <a:rPr lang="en-US" sz="1200" cap="all" spc="40" dirty="0">
                <a:solidFill>
                  <a:schemeClr val="accent2"/>
                </a:solidFill>
                <a:latin typeface="Tw Cen MT" panose="020B0602020104020603" pitchFamily="34" charset="77"/>
              </a:rPr>
              <a:t>Prescribe and go: PERSONALIZED R</a:t>
            </a:r>
            <a:r>
              <a:rPr lang="en-US" sz="1200" cap="all" spc="40" baseline="-25000" dirty="0">
                <a:solidFill>
                  <a:schemeClr val="accent2"/>
                </a:solidFill>
                <a:latin typeface="Tw Cen MT" panose="020B0602020104020603" pitchFamily="34" charset="77"/>
              </a:rPr>
              <a:t>X</a:t>
            </a:r>
            <a:r>
              <a:rPr lang="en-US" sz="1200" cap="all" spc="40" dirty="0">
                <a:solidFill>
                  <a:schemeClr val="accent2"/>
                </a:solidFill>
                <a:latin typeface="Tw Cen MT" panose="020B0602020104020603" pitchFamily="34" charset="77"/>
              </a:rPr>
              <a:t> EXPERIENCE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0587EEC-3F6E-6C41-956A-685DCB2ADD16}"/>
              </a:ext>
            </a:extLst>
          </p:cNvPr>
          <p:cNvSpPr txBox="1"/>
          <p:nvPr/>
        </p:nvSpPr>
        <p:spPr>
          <a:xfrm>
            <a:off x="4737955" y="379306"/>
            <a:ext cx="6804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w Cen MT" panose="020B0602020104020603" pitchFamily="34" charset="77"/>
              </a:rPr>
              <a:t>Prescribe &amp; Go: </a:t>
            </a:r>
            <a:r>
              <a:rPr lang="en-US" sz="3600" b="1" dirty="0">
                <a:latin typeface="Tw Cen MT" panose="020B0602020104020603" pitchFamily="34" charset="77"/>
              </a:rPr>
              <a:t>30s Track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649B0F-EF19-DD41-AD74-F43CCE66B1B9}"/>
              </a:ext>
            </a:extLst>
          </p:cNvPr>
          <p:cNvSpPr/>
          <p:nvPr/>
        </p:nvSpPr>
        <p:spPr>
          <a:xfrm>
            <a:off x="0" y="0"/>
            <a:ext cx="4187952" cy="6234588"/>
          </a:xfrm>
          <a:prstGeom prst="rect">
            <a:avLst/>
          </a:prstGeom>
          <a:blipFill dpi="0" rotWithShape="1">
            <a:blip r:embed="rId3"/>
            <a:srcRect/>
            <a:stretch>
              <a:fillRect l="-61353" t="49" r="-61353" b="149"/>
            </a:stretch>
          </a:blipFill>
          <a:ln>
            <a:noFill/>
          </a:ln>
          <a:effectLst>
            <a:outerShdw blurRad="254000" dist="381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D7C5A04-8E01-1A46-A306-667BFB756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456" y="1476192"/>
            <a:ext cx="3064579" cy="4596868"/>
          </a:xfrm>
          <a:prstGeom prst="rect">
            <a:avLst/>
          </a:prstGeom>
          <a:effectLst>
            <a:outerShdw blurRad="254000" dist="38100" dir="5400000" algn="ctr" rotWithShape="0">
              <a:schemeClr val="tx1">
                <a:alpha val="10000"/>
              </a:schemeClr>
            </a:outerShdw>
          </a:effec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39CF612-BD9A-A743-9871-CA5B8AD395DF}"/>
              </a:ext>
            </a:extLst>
          </p:cNvPr>
          <p:cNvSpPr/>
          <p:nvPr/>
        </p:nvSpPr>
        <p:spPr>
          <a:xfrm>
            <a:off x="4461342" y="1348964"/>
            <a:ext cx="640080" cy="6400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381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8288" rtlCol="0" anchor="ctr"/>
          <a:lstStyle/>
          <a:p>
            <a:pPr algn="ctr"/>
            <a:r>
              <a:rPr lang="en-US" sz="3500" dirty="0">
                <a:latin typeface="Tw Cen MT" panose="020B0602020104020603" pitchFamily="34" charset="77"/>
              </a:rPr>
              <a:t>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DBB7C22-1747-9C40-A9CF-0E3B26B19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9551" y="4114465"/>
            <a:ext cx="2841152" cy="1958598"/>
          </a:xfrm>
          <a:prstGeom prst="rect">
            <a:avLst/>
          </a:prstGeom>
          <a:effectLst>
            <a:outerShdw blurRad="254000" dist="38100" dir="5400000" algn="ctr" rotWithShape="0">
              <a:schemeClr val="tx1">
                <a:alpha val="10000"/>
              </a:scheme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CC19774-7DA5-6E42-9095-F0A380564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9480" y="1031924"/>
            <a:ext cx="2586553" cy="2802319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5695B3F-026D-DA4C-99B2-CD011567CC36}"/>
              </a:ext>
            </a:extLst>
          </p:cNvPr>
          <p:cNvSpPr txBox="1"/>
          <p:nvPr/>
        </p:nvSpPr>
        <p:spPr>
          <a:xfrm>
            <a:off x="8808152" y="1468257"/>
            <a:ext cx="3383847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274320" tIns="91440" bIns="91440" rtlCol="0">
            <a:spAutoFit/>
          </a:bodyPr>
          <a:lstStyle/>
          <a:p>
            <a:r>
              <a:rPr lang="en-US" sz="1400" b="1" spc="200" dirty="0">
                <a:solidFill>
                  <a:schemeClr val="bg1"/>
                </a:solidFill>
                <a:latin typeface="Tw Cen MT" panose="020B0602020104020603" pitchFamily="34" charset="77"/>
              </a:rPr>
              <a:t>GIVE PATIENT KIT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05FDCD7-D2BF-CA43-AFD2-39499354216C}"/>
              </a:ext>
            </a:extLst>
          </p:cNvPr>
          <p:cNvSpPr/>
          <p:nvPr/>
        </p:nvSpPr>
        <p:spPr>
          <a:xfrm>
            <a:off x="8257138" y="1348964"/>
            <a:ext cx="640080" cy="6400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381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" rtlCol="0" anchor="ctr"/>
          <a:lstStyle/>
          <a:p>
            <a:pPr algn="ctr"/>
            <a:r>
              <a:rPr lang="en-US" sz="3500" dirty="0">
                <a:latin typeface="Tw Cen MT" panose="020B0602020104020603" pitchFamily="34" charset="77"/>
              </a:rPr>
              <a:t>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FC6F606-45E9-F847-B664-10FF7103CA48}"/>
              </a:ext>
            </a:extLst>
          </p:cNvPr>
          <p:cNvSpPr txBox="1"/>
          <p:nvPr/>
        </p:nvSpPr>
        <p:spPr>
          <a:xfrm>
            <a:off x="8808152" y="3728487"/>
            <a:ext cx="3383847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274320" tIns="91440" bIns="91440" rtlCol="0">
            <a:spAutoFit/>
          </a:bodyPr>
          <a:lstStyle/>
          <a:p>
            <a:r>
              <a:rPr lang="en-US" sz="1400" b="1" spc="200" dirty="0">
                <a:solidFill>
                  <a:schemeClr val="bg1"/>
                </a:solidFill>
                <a:latin typeface="Tw Cen MT" panose="020B0602020104020603" pitchFamily="34" charset="77"/>
              </a:rPr>
              <a:t>SUBMIT R</a:t>
            </a:r>
            <a:r>
              <a:rPr lang="en-US" sz="1400" b="1" spc="200" baseline="-25000" dirty="0">
                <a:solidFill>
                  <a:schemeClr val="bg1"/>
                </a:solidFill>
                <a:latin typeface="Tw Cen MT" panose="020B0602020104020603" pitchFamily="34" charset="77"/>
              </a:rPr>
              <a:t>X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FCCEE0F-5DFD-FB4F-A9A9-2004F5EC522F}"/>
              </a:ext>
            </a:extLst>
          </p:cNvPr>
          <p:cNvSpPr/>
          <p:nvPr/>
        </p:nvSpPr>
        <p:spPr>
          <a:xfrm>
            <a:off x="8257138" y="3603255"/>
            <a:ext cx="640080" cy="6400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381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" rtlCol="0" anchor="ctr"/>
          <a:lstStyle/>
          <a:p>
            <a:pPr algn="ctr"/>
            <a:r>
              <a:rPr lang="en-US" sz="3500" dirty="0">
                <a:latin typeface="Tw Cen MT" panose="020B0602020104020603" pitchFamily="34" charset="77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038ACA-225D-9F4A-9EA1-157F43BCF8E0}"/>
              </a:ext>
            </a:extLst>
          </p:cNvPr>
          <p:cNvSpPr/>
          <p:nvPr/>
        </p:nvSpPr>
        <p:spPr>
          <a:xfrm>
            <a:off x="11620752" y="6650051"/>
            <a:ext cx="564986" cy="200055"/>
          </a:xfrm>
          <a:prstGeom prst="rect">
            <a:avLst/>
          </a:prstGeom>
        </p:spPr>
        <p:txBody>
          <a:bodyPr wrap="square" lIns="54864" rIns="54864">
            <a:spAutoFit/>
          </a:bodyPr>
          <a:lstStyle/>
          <a:p>
            <a:pPr algn="r"/>
            <a:r>
              <a:rPr lang="en-US" sz="700" dirty="0">
                <a:solidFill>
                  <a:schemeClr val="tx1">
                    <a:lumMod val="50000"/>
                    <a:lumOff val="50000"/>
                    <a:alpha val="65000"/>
                  </a:schemeClr>
                </a:solidFill>
                <a:latin typeface="Tw Cen MT" panose="020B0602020104020603" pitchFamily="34" charset="77"/>
              </a:rPr>
              <a:t>SM-018.01</a:t>
            </a:r>
          </a:p>
        </p:txBody>
      </p:sp>
    </p:spTree>
    <p:extLst>
      <p:ext uri="{BB962C8B-B14F-4D97-AF65-F5344CB8AC3E}">
        <p14:creationId xmlns:p14="http://schemas.microsoft.com/office/powerpoint/2010/main" val="1285220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38DAF10-5D0B-AE48-BB65-15B454902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3" r="13472"/>
          <a:stretch/>
        </p:blipFill>
        <p:spPr>
          <a:xfrm>
            <a:off x="1" y="1685582"/>
            <a:ext cx="3485829" cy="272936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53A37C4-2D4A-D446-828D-AEFA5020E655}"/>
              </a:ext>
            </a:extLst>
          </p:cNvPr>
          <p:cNvSpPr/>
          <p:nvPr/>
        </p:nvSpPr>
        <p:spPr>
          <a:xfrm>
            <a:off x="0" y="0"/>
            <a:ext cx="12192000" cy="1686295"/>
          </a:xfrm>
          <a:prstGeom prst="rect">
            <a:avLst/>
          </a:prstGeom>
          <a:gradFill>
            <a:gsLst>
              <a:gs pos="15000">
                <a:schemeClr val="tx1">
                  <a:lumMod val="75000"/>
                  <a:lumOff val="25000"/>
                  <a:alpha val="10000"/>
                </a:schemeClr>
              </a:gs>
              <a:gs pos="50000">
                <a:schemeClr val="tx1">
                  <a:lumMod val="50000"/>
                  <a:lumOff val="50000"/>
                  <a:alpha val="10000"/>
                </a:schemeClr>
              </a:gs>
              <a:gs pos="85000">
                <a:schemeClr val="tx1">
                  <a:lumMod val="75000"/>
                  <a:lumOff val="25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F40DB7-A46E-A445-8C25-F094AFCA1DD3}"/>
              </a:ext>
            </a:extLst>
          </p:cNvPr>
          <p:cNvSpPr txBox="1"/>
          <p:nvPr/>
        </p:nvSpPr>
        <p:spPr>
          <a:xfrm>
            <a:off x="639238" y="379306"/>
            <a:ext cx="1091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w Cen MT" panose="020B0602020104020603" pitchFamily="34" charset="77"/>
              </a:rPr>
              <a:t>Prescribe &amp; Go: </a:t>
            </a:r>
            <a:r>
              <a:rPr lang="en-US" sz="3600" b="1" dirty="0">
                <a:latin typeface="Tw Cen MT" panose="020B0602020104020603" pitchFamily="34" charset="77"/>
              </a:rPr>
              <a:t>Expanded Track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4847214-E45C-FD4F-B9EF-3D02045D3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406" y="3596576"/>
            <a:ext cx="1819578" cy="2729367"/>
          </a:xfrm>
          <a:prstGeom prst="rect">
            <a:avLst/>
          </a:prstGeom>
          <a:effectLst>
            <a:outerShdw blurRad="254000" dist="38100" dir="5400000" algn="ctr" rotWithShape="0">
              <a:schemeClr val="tx1">
                <a:alpha val="10000"/>
              </a:schemeClr>
            </a:outerShdw>
          </a:effec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D60620C-650E-3E48-A83C-FEA356EC1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807" y="3464204"/>
            <a:ext cx="2879331" cy="1984918"/>
          </a:xfrm>
          <a:prstGeom prst="rect">
            <a:avLst/>
          </a:prstGeom>
          <a:effectLst>
            <a:outerShdw blurRad="254000" dist="38100" dir="5400000" algn="ctr" rotWithShape="0">
              <a:schemeClr val="tx1">
                <a:alpha val="10000"/>
              </a:schemeClr>
            </a:outerShdw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29F79BC-D6D9-3445-B26A-749F1D9FF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4129" y="3030371"/>
            <a:ext cx="2248989" cy="2436596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8C630DC-A24A-5C49-A239-9D903B441131}"/>
              </a:ext>
            </a:extLst>
          </p:cNvPr>
          <p:cNvSpPr txBox="1"/>
          <p:nvPr/>
        </p:nvSpPr>
        <p:spPr>
          <a:xfrm>
            <a:off x="701868" y="1420706"/>
            <a:ext cx="2679192" cy="78483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502920" tIns="68580" bIns="68580" rtlCol="0">
            <a:spAutoFit/>
          </a:bodyPr>
          <a:lstStyle/>
          <a:p>
            <a:r>
              <a:rPr lang="en-US" sz="1400" b="1" spc="200" dirty="0">
                <a:solidFill>
                  <a:schemeClr val="bg1"/>
                </a:solidFill>
                <a:latin typeface="Tw Cen MT" panose="020B0602020104020603" pitchFamily="34" charset="77"/>
              </a:rPr>
              <a:t>EDUCATE ON AMD </a:t>
            </a:r>
            <a:br>
              <a:rPr lang="en-US" sz="1400" b="1" spc="200" dirty="0">
                <a:solidFill>
                  <a:schemeClr val="bg1"/>
                </a:solidFill>
                <a:latin typeface="Tw Cen MT" panose="020B0602020104020603" pitchFamily="34" charset="77"/>
              </a:rPr>
            </a:br>
            <a:r>
              <a:rPr lang="en-US" sz="1400" b="1" spc="200" dirty="0">
                <a:solidFill>
                  <a:schemeClr val="bg1"/>
                </a:solidFill>
                <a:latin typeface="Tw Cen MT" panose="020B0602020104020603" pitchFamily="34" charset="77"/>
              </a:rPr>
              <a:t>IN THE WAITING AND EXAM ROOM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D50ABE6-2A1B-1142-8047-36F5A209BF18}"/>
              </a:ext>
            </a:extLst>
          </p:cNvPr>
          <p:cNvSpPr/>
          <p:nvPr/>
        </p:nvSpPr>
        <p:spPr>
          <a:xfrm>
            <a:off x="383254" y="1493081"/>
            <a:ext cx="640080" cy="6400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381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8288" rtlCol="0" anchor="ctr"/>
          <a:lstStyle/>
          <a:p>
            <a:pPr algn="ctr"/>
            <a:r>
              <a:rPr lang="en-US" sz="3500" dirty="0">
                <a:latin typeface="Tw Cen MT" panose="020B0602020104020603" pitchFamily="34" charset="77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85B0B9-5772-844D-A80E-B721AEE015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273" y="2501636"/>
            <a:ext cx="1839277" cy="1034593"/>
          </a:xfrm>
          <a:prstGeom prst="rect">
            <a:avLst/>
          </a:prstGeom>
          <a:ln w="63500">
            <a:solidFill>
              <a:schemeClr val="tx1"/>
            </a:solidFill>
          </a:ln>
          <a:effectLst>
            <a:outerShdw blurRad="254000" dist="38100" dir="54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DB49781-A003-7B47-B2CF-AED15FFEDD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919" y="3339236"/>
            <a:ext cx="2545596" cy="138073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4DA8C1D-356F-1B42-9505-083D27AA05F9}"/>
              </a:ext>
            </a:extLst>
          </p:cNvPr>
          <p:cNvSpPr txBox="1"/>
          <p:nvPr/>
        </p:nvSpPr>
        <p:spPr>
          <a:xfrm>
            <a:off x="6577629" y="1420706"/>
            <a:ext cx="2679192" cy="78483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502920" tIns="68580" bIns="68580" rtlCol="0">
            <a:spAutoFit/>
          </a:bodyPr>
          <a:lstStyle/>
          <a:p>
            <a:r>
              <a:rPr lang="en-US" sz="1400" b="1" spc="200" dirty="0">
                <a:solidFill>
                  <a:schemeClr val="bg1"/>
                </a:solidFill>
                <a:latin typeface="Tw Cen MT" panose="020B0602020104020603" pitchFamily="34" charset="77"/>
              </a:rPr>
              <a:t>REINFORCE WITH TECH SUPPORT </a:t>
            </a:r>
            <a:br>
              <a:rPr lang="en-US" sz="1400" b="1" spc="200" dirty="0">
                <a:solidFill>
                  <a:schemeClr val="bg1"/>
                </a:solidFill>
                <a:latin typeface="Tw Cen MT" panose="020B0602020104020603" pitchFamily="34" charset="77"/>
              </a:rPr>
            </a:br>
            <a:r>
              <a:rPr lang="en-US" sz="1400" b="1" spc="200" dirty="0">
                <a:solidFill>
                  <a:schemeClr val="bg1"/>
                </a:solidFill>
                <a:latin typeface="Tw Cen MT" panose="020B0602020104020603" pitchFamily="34" charset="77"/>
              </a:rPr>
              <a:t>AND PATIENT ED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E04300E-4BA0-DF42-B37F-CAA5A5AB8DE3}"/>
              </a:ext>
            </a:extLst>
          </p:cNvPr>
          <p:cNvSpPr/>
          <p:nvPr/>
        </p:nvSpPr>
        <p:spPr>
          <a:xfrm>
            <a:off x="6259014" y="1493081"/>
            <a:ext cx="640080" cy="6400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381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" rtlCol="0" anchor="ctr"/>
          <a:lstStyle/>
          <a:p>
            <a:pPr algn="ctr"/>
            <a:r>
              <a:rPr lang="en-US" sz="3500" dirty="0">
                <a:latin typeface="Tw Cen MT" panose="020B0602020104020603" pitchFamily="34" charset="77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44800C82-12C3-0444-A353-7D45287D9D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3811" y="2328827"/>
            <a:ext cx="1639019" cy="2121083"/>
          </a:xfrm>
          <a:prstGeom prst="rect">
            <a:avLst/>
          </a:prstGeom>
          <a:effectLst>
            <a:outerShdw blurRad="254000" dist="38100" dir="5400000" algn="ctr" rotWithShape="0">
              <a:schemeClr val="tx1">
                <a:alpha val="10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623DF1-DF57-6F4B-9253-D3F7611A4A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1920" y="2548745"/>
            <a:ext cx="1639019" cy="2458528"/>
          </a:xfrm>
          <a:prstGeom prst="rect">
            <a:avLst/>
          </a:prstGeom>
          <a:effectLst>
            <a:outerShdw blurRad="254000" dist="38100" dir="5400000" algn="ctr" rotWithShape="0">
              <a:schemeClr val="tx1">
                <a:alpha val="10000"/>
              </a:scheme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63931D-F323-CC48-9DFA-80FD7733B5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7598" y="3936759"/>
            <a:ext cx="2836930" cy="153875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C62ED55-D3A9-9147-8059-2A6CC370FA09}"/>
              </a:ext>
            </a:extLst>
          </p:cNvPr>
          <p:cNvSpPr txBox="1"/>
          <p:nvPr/>
        </p:nvSpPr>
        <p:spPr>
          <a:xfrm>
            <a:off x="9512807" y="2548745"/>
            <a:ext cx="2679192" cy="78483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502920" tIns="68580" bIns="68580" rtlCol="0">
            <a:spAutoFit/>
          </a:bodyPr>
          <a:lstStyle/>
          <a:p>
            <a:br>
              <a:rPr lang="en-US" sz="1400" b="1" spc="200" dirty="0">
                <a:solidFill>
                  <a:schemeClr val="bg1"/>
                </a:solidFill>
                <a:latin typeface="Tw Cen MT" panose="020B0602020104020603" pitchFamily="34" charset="77"/>
              </a:rPr>
            </a:br>
            <a:r>
              <a:rPr lang="en-US" sz="1400" b="1" spc="200" dirty="0">
                <a:solidFill>
                  <a:schemeClr val="bg1"/>
                </a:solidFill>
                <a:latin typeface="Tw Cen MT" panose="020B0602020104020603" pitchFamily="34" charset="77"/>
              </a:rPr>
              <a:t>SUBMIT R</a:t>
            </a:r>
            <a:r>
              <a:rPr lang="en-US" sz="1400" b="1" spc="200" baseline="-25000" dirty="0">
                <a:solidFill>
                  <a:schemeClr val="bg1"/>
                </a:solidFill>
                <a:latin typeface="Tw Cen MT" panose="020B0602020104020603" pitchFamily="34" charset="77"/>
              </a:rPr>
              <a:t>X</a:t>
            </a:r>
            <a:br>
              <a:rPr lang="en-US" sz="1400" b="1" spc="200" dirty="0">
                <a:solidFill>
                  <a:schemeClr val="bg1"/>
                </a:solidFill>
                <a:latin typeface="Tw Cen MT" panose="020B0602020104020603" pitchFamily="34" charset="77"/>
              </a:rPr>
            </a:br>
            <a:endParaRPr lang="en-US" sz="1400" b="1" spc="200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FF660EB-0220-4348-92B9-A816D35A1983}"/>
              </a:ext>
            </a:extLst>
          </p:cNvPr>
          <p:cNvSpPr/>
          <p:nvPr/>
        </p:nvSpPr>
        <p:spPr>
          <a:xfrm>
            <a:off x="9194192" y="2621120"/>
            <a:ext cx="640080" cy="6400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381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" rtlCol="0" anchor="ctr"/>
          <a:lstStyle/>
          <a:p>
            <a:pPr algn="ctr"/>
            <a:r>
              <a:rPr lang="en-US" sz="3500" dirty="0">
                <a:latin typeface="Tw Cen MT" panose="020B0602020104020603" pitchFamily="34" charset="77"/>
              </a:rPr>
              <a:t>4</a:t>
            </a:r>
          </a:p>
        </p:txBody>
      </p:sp>
      <p:sp>
        <p:nvSpPr>
          <p:cNvPr id="23" name="Footer Placeholder 7">
            <a:extLst>
              <a:ext uri="{FF2B5EF4-FFF2-40B4-BE49-F238E27FC236}">
                <a16:creationId xmlns:a16="http://schemas.microsoft.com/office/drawing/2014/main" id="{FC7144B6-5553-4940-BA5A-B17A4728AEA8}"/>
              </a:ext>
            </a:extLst>
          </p:cNvPr>
          <p:cNvSpPr txBox="1">
            <a:spLocks/>
          </p:cNvSpPr>
          <p:nvPr/>
        </p:nvSpPr>
        <p:spPr>
          <a:xfrm>
            <a:off x="229948" y="6362487"/>
            <a:ext cx="4227292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492CAE-4DAE-884B-8E47-BA6E738FB41B}" type="slidenum">
              <a:rPr lang="en-US" sz="1200" b="1" cap="all" smtClean="0">
                <a:solidFill>
                  <a:schemeClr val="accent2"/>
                </a:solidFill>
                <a:latin typeface="Tw Cen MT" panose="020B0602020104020603" pitchFamily="34" charset="77"/>
              </a:rPr>
              <a:pPr/>
              <a:t>2</a:t>
            </a:fld>
            <a:r>
              <a:rPr lang="en-US" sz="1200" cap="all" dirty="0">
                <a:latin typeface="Tw Cen MT" panose="020B0602020104020603" pitchFamily="34" charset="77"/>
              </a:rPr>
              <a:t>    </a:t>
            </a:r>
            <a:r>
              <a:rPr lang="en-US" sz="1200" b="1" cap="all" dirty="0">
                <a:solidFill>
                  <a:schemeClr val="accent3"/>
                </a:solidFill>
                <a:latin typeface="Tw Cen MT" panose="020B0602020104020603" pitchFamily="34" charset="77"/>
              </a:rPr>
              <a:t>|</a:t>
            </a:r>
            <a:r>
              <a:rPr lang="en-US" sz="1200" cap="all" dirty="0">
                <a:solidFill>
                  <a:schemeClr val="accent1"/>
                </a:solidFill>
                <a:latin typeface="Tw Cen MT" panose="020B0602020104020603" pitchFamily="34" charset="77"/>
              </a:rPr>
              <a:t>    </a:t>
            </a:r>
            <a:r>
              <a:rPr lang="en-US" sz="1200" cap="all" spc="40" dirty="0">
                <a:solidFill>
                  <a:schemeClr val="accent2"/>
                </a:solidFill>
                <a:latin typeface="Tw Cen MT" panose="020B0602020104020603" pitchFamily="34" charset="77"/>
              </a:rPr>
              <a:t>Prescribe and go: PERSONALIZED R</a:t>
            </a:r>
            <a:r>
              <a:rPr lang="en-US" sz="1200" cap="all" spc="40" baseline="-25000" dirty="0">
                <a:solidFill>
                  <a:schemeClr val="accent2"/>
                </a:solidFill>
                <a:latin typeface="Tw Cen MT" panose="020B0602020104020603" pitchFamily="34" charset="77"/>
              </a:rPr>
              <a:t>X</a:t>
            </a:r>
            <a:r>
              <a:rPr lang="en-US" sz="1200" cap="all" spc="40" dirty="0">
                <a:solidFill>
                  <a:schemeClr val="accent2"/>
                </a:solidFill>
                <a:latin typeface="Tw Cen MT" panose="020B0602020104020603" pitchFamily="34" charset="77"/>
              </a:rPr>
              <a:t> EXPERIENCE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C96244-CF80-BE48-B225-1EBB9BCB4BC7}"/>
              </a:ext>
            </a:extLst>
          </p:cNvPr>
          <p:cNvSpPr/>
          <p:nvPr/>
        </p:nvSpPr>
        <p:spPr>
          <a:xfrm>
            <a:off x="11620752" y="6650051"/>
            <a:ext cx="564986" cy="200055"/>
          </a:xfrm>
          <a:prstGeom prst="rect">
            <a:avLst/>
          </a:prstGeom>
        </p:spPr>
        <p:txBody>
          <a:bodyPr wrap="square" lIns="54864" rIns="54864">
            <a:spAutoFit/>
          </a:bodyPr>
          <a:lstStyle/>
          <a:p>
            <a:pPr algn="r"/>
            <a:r>
              <a:rPr lang="en-US" sz="700" dirty="0">
                <a:solidFill>
                  <a:schemeClr val="tx1">
                    <a:lumMod val="50000"/>
                    <a:lumOff val="50000"/>
                    <a:alpha val="65000"/>
                  </a:schemeClr>
                </a:solidFill>
                <a:latin typeface="Tw Cen MT" panose="020B0602020104020603" pitchFamily="34" charset="77"/>
              </a:rPr>
              <a:t>SM-018.01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A6B4675-58BD-554E-9D95-16FEF0F25697}"/>
              </a:ext>
            </a:extLst>
          </p:cNvPr>
          <p:cNvSpPr txBox="1"/>
          <p:nvPr/>
        </p:nvSpPr>
        <p:spPr>
          <a:xfrm>
            <a:off x="3643862" y="2548745"/>
            <a:ext cx="2679192" cy="78483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502920" tIns="68580" bIns="68580" rtlCol="0">
            <a:spAutoFit/>
          </a:bodyPr>
          <a:lstStyle/>
          <a:p>
            <a:r>
              <a:rPr lang="en-US" sz="1400" b="1" spc="200" dirty="0">
                <a:solidFill>
                  <a:schemeClr val="bg1"/>
                </a:solidFill>
                <a:latin typeface="Tw Cen MT" panose="020B0602020104020603" pitchFamily="34" charset="77"/>
              </a:rPr>
              <a:t>RX FORSEEHOME AND HAND </a:t>
            </a:r>
            <a:br>
              <a:rPr lang="en-US" sz="1400" b="1" spc="200" dirty="0">
                <a:solidFill>
                  <a:schemeClr val="bg1"/>
                </a:solidFill>
                <a:latin typeface="Tw Cen MT" panose="020B0602020104020603" pitchFamily="34" charset="77"/>
              </a:rPr>
            </a:br>
            <a:r>
              <a:rPr lang="en-US" sz="1400" b="1" spc="200" dirty="0">
                <a:solidFill>
                  <a:schemeClr val="bg1"/>
                </a:solidFill>
                <a:latin typeface="Tw Cen MT" panose="020B0602020104020603" pitchFamily="34" charset="77"/>
              </a:rPr>
              <a:t>PATIENT KIT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F7E9DFB-8DF4-E740-B05C-9D37C6062EBE}"/>
              </a:ext>
            </a:extLst>
          </p:cNvPr>
          <p:cNvSpPr/>
          <p:nvPr/>
        </p:nvSpPr>
        <p:spPr>
          <a:xfrm>
            <a:off x="3325247" y="2621120"/>
            <a:ext cx="640080" cy="6400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381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" rtlCol="0" anchor="ctr"/>
          <a:lstStyle/>
          <a:p>
            <a:pPr algn="ctr"/>
            <a:r>
              <a:rPr lang="en-US" sz="3500" dirty="0">
                <a:latin typeface="Tw Cen MT" panose="020B0602020104020603" pitchFamily="34" charset="77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11993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SH Brand Colors">
      <a:dk1>
        <a:srgbClr val="273038"/>
      </a:dk1>
      <a:lt1>
        <a:srgbClr val="FFFFFF"/>
      </a:lt1>
      <a:dk2>
        <a:srgbClr val="7F8389"/>
      </a:dk2>
      <a:lt2>
        <a:srgbClr val="E7E6E6"/>
      </a:lt2>
      <a:accent1>
        <a:srgbClr val="61A744"/>
      </a:accent1>
      <a:accent2>
        <a:srgbClr val="006991"/>
      </a:accent2>
      <a:accent3>
        <a:srgbClr val="F37020"/>
      </a:accent3>
      <a:accent4>
        <a:srgbClr val="FFFFFF"/>
      </a:accent4>
      <a:accent5>
        <a:srgbClr val="FFFFFF"/>
      </a:accent5>
      <a:accent6>
        <a:srgbClr val="FFFFFF"/>
      </a:accent6>
      <a:hlink>
        <a:srgbClr val="F37020"/>
      </a:hlink>
      <a:folHlink>
        <a:srgbClr val="F37020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SH Mini-Modules Template" id="{D3D53E8E-D242-5E43-8A7A-936A74E0BDA0}" vid="{645DDF2E-0594-1541-8E3B-4002D79A72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</TotalTime>
  <Words>97</Words>
  <Application>Microsoft Macintosh PowerPoint</Application>
  <PresentationFormat>Widescreen</PresentationFormat>
  <Paragraphs>23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Acherus Grotesque</vt:lpstr>
      <vt:lpstr>Arial</vt:lpstr>
      <vt:lpstr>Calibri</vt:lpstr>
      <vt:lpstr>Tw Cen MT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Steadfast Design Firm</dc:creator>
  <cp:lastModifiedBy>Microsoft Office User</cp:lastModifiedBy>
  <cp:revision>159</cp:revision>
  <dcterms:created xsi:type="dcterms:W3CDTF">2019-01-22T12:54:21Z</dcterms:created>
  <dcterms:modified xsi:type="dcterms:W3CDTF">2019-01-28T21:18:54Z</dcterms:modified>
</cp:coreProperties>
</file>