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6"/>
    <p:restoredTop sz="94581"/>
  </p:normalViewPr>
  <p:slideViewPr>
    <p:cSldViewPr snapToGrid="0" snapToObjects="1">
      <p:cViewPr varScale="1">
        <p:scale>
          <a:sx n="130" d="100"/>
          <a:sy n="130" d="100"/>
        </p:scale>
        <p:origin x="8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5DBAC6-5012-B94A-B24D-F6F9F7C1AE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BCF86-5EE4-994E-B612-A429E04D85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B4BA-C104-FD41-85B3-A6D8BB60B8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22C03-92BC-5F46-BF17-BB7BB4F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10F6C-5A00-EB4D-8379-81EF999FB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E25D5-A250-FD4E-80F8-25C9676F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1E0E-8CC8-B74D-B1A0-2FCC81E08B94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5460-BAB5-054A-9A08-D756C92A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0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Message: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Prescribing is simple and easy once we incorporate our best practices and resources into your clinic.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55460-BAB5-054A-9A08-D756C92A2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D5992-F254-0544-AD67-B466424FE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E81C8-8EF8-7949-B984-C5682AD7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5"/>
            <a:ext cx="10948686" cy="1037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2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E3ABEA-E6EB-A543-BA49-205B263C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5"/>
            <a:ext cx="10948686" cy="1037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84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78CDFF-298C-BF46-A093-8D9EEDDE6F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Subtitle</a:t>
            </a:r>
            <a:endParaRPr lang="en-US" dirty="0">
              <a:latin typeface="Acherus Grotesque" panose="02000505000000020004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6957D6-A696-4D45-A499-18A02E4D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27162"/>
            <a:ext cx="9144000" cy="18288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89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468D7-6447-8C4C-9F8A-F71D46FD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14" y="1825625"/>
            <a:ext cx="10948686" cy="398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E6AF3-16A7-814B-A588-A1BBD8CE8B37}"/>
              </a:ext>
            </a:extLst>
          </p:cNvPr>
          <p:cNvSpPr/>
          <p:nvPr userDrawn="1"/>
        </p:nvSpPr>
        <p:spPr>
          <a:xfrm>
            <a:off x="1" y="6236973"/>
            <a:ext cx="12192000" cy="621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5C8786-54FE-C04D-8435-1F38171FB7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72680" y="6353698"/>
            <a:ext cx="1981260" cy="416065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9B03D1E-D320-A14C-B95E-B0FB4212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6"/>
            <a:ext cx="10948686" cy="1037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7">
            <a:extLst>
              <a:ext uri="{FF2B5EF4-FFF2-40B4-BE49-F238E27FC236}">
                <a16:creationId xmlns:a16="http://schemas.microsoft.com/office/drawing/2014/main" id="{922F2F4C-3D70-814B-8872-0A7BB50E8D66}"/>
              </a:ext>
            </a:extLst>
          </p:cNvPr>
          <p:cNvSpPr txBox="1">
            <a:spLocks/>
          </p:cNvSpPr>
          <p:nvPr/>
        </p:nvSpPr>
        <p:spPr>
          <a:xfrm>
            <a:off x="229948" y="6362487"/>
            <a:ext cx="422729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92CAE-4DAE-884B-8E47-BA6E738FB41B}" type="slidenum">
              <a:rPr lang="en-US" sz="1200" b="1" cap="all" smtClean="0">
                <a:solidFill>
                  <a:schemeClr val="accent2"/>
                </a:solidFill>
                <a:latin typeface="Tw Cen MT" panose="020B0602020104020603" pitchFamily="34" charset="77"/>
              </a:rPr>
              <a:pPr/>
              <a:t>1</a:t>
            </a:fld>
            <a:r>
              <a:rPr lang="en-US" sz="1200" cap="all" dirty="0">
                <a:latin typeface="Tw Cen MT" panose="020B0602020104020603" pitchFamily="34" charset="77"/>
              </a:rPr>
              <a:t>    </a:t>
            </a:r>
            <a:r>
              <a:rPr lang="en-US" sz="1200" b="1" cap="all" dirty="0">
                <a:solidFill>
                  <a:schemeClr val="accent3"/>
                </a:solidFill>
                <a:latin typeface="Tw Cen MT" panose="020B0602020104020603" pitchFamily="34" charset="77"/>
              </a:rPr>
              <a:t>|</a:t>
            </a:r>
            <a:r>
              <a:rPr lang="en-US" sz="1200" cap="all" dirty="0">
                <a:solidFill>
                  <a:schemeClr val="accent1"/>
                </a:solidFill>
                <a:latin typeface="Tw Cen MT" panose="020B0602020104020603" pitchFamily="34" charset="77"/>
              </a:rPr>
              <a:t>    </a:t>
            </a:r>
            <a:r>
              <a:rPr lang="en-US" sz="1200" cap="all" spc="40" dirty="0" err="1">
                <a:solidFill>
                  <a:schemeClr val="accent2"/>
                </a:solidFill>
                <a:latin typeface="Tw Cen MT" panose="020B0602020104020603" pitchFamily="34" charset="77"/>
              </a:rPr>
              <a:t>ForeseeHome</a:t>
            </a:r>
            <a:r>
              <a:rPr lang="en-US" sz="1200" cap="all" spc="40" dirty="0">
                <a:solidFill>
                  <a:schemeClr val="accent2"/>
                </a:solidFill>
                <a:latin typeface="Tw Cen MT" panose="020B0602020104020603" pitchFamily="34" charset="77"/>
              </a:rPr>
              <a:t> Practice Onboarding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038ACA-225D-9F4A-9EA1-157F43BCF8E0}"/>
              </a:ext>
            </a:extLst>
          </p:cNvPr>
          <p:cNvSpPr/>
          <p:nvPr/>
        </p:nvSpPr>
        <p:spPr>
          <a:xfrm>
            <a:off x="11620752" y="6650051"/>
            <a:ext cx="564986" cy="200055"/>
          </a:xfrm>
          <a:prstGeom prst="rect">
            <a:avLst/>
          </a:prstGeom>
        </p:spPr>
        <p:txBody>
          <a:bodyPr wrap="square" lIns="54864" rIns="54864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Tw Cen MT" panose="020B0602020104020603" pitchFamily="34" charset="77"/>
              </a:rPr>
              <a:t>SM-017.01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D71252-A2D7-8B43-85DD-4525E8435645}"/>
              </a:ext>
            </a:extLst>
          </p:cNvPr>
          <p:cNvSpPr/>
          <p:nvPr/>
        </p:nvSpPr>
        <p:spPr>
          <a:xfrm>
            <a:off x="0" y="0"/>
            <a:ext cx="12192000" cy="1831657"/>
          </a:xfrm>
          <a:prstGeom prst="rect">
            <a:avLst/>
          </a:prstGeom>
          <a:gradFill>
            <a:gsLst>
              <a:gs pos="15000">
                <a:schemeClr val="tx1">
                  <a:lumMod val="75000"/>
                  <a:lumOff val="25000"/>
                  <a:alpha val="10000"/>
                </a:schemeClr>
              </a:gs>
              <a:gs pos="50000">
                <a:schemeClr val="tx1">
                  <a:lumMod val="50000"/>
                  <a:lumOff val="50000"/>
                  <a:alpha val="10000"/>
                </a:schemeClr>
              </a:gs>
              <a:gs pos="85000">
                <a:schemeClr val="tx1">
                  <a:lumMod val="75000"/>
                  <a:lumOff val="25000"/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B69AC4-CCB3-5A45-BEBA-B759BEE3A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17862" b="24075"/>
          <a:stretch/>
        </p:blipFill>
        <p:spPr>
          <a:xfrm>
            <a:off x="0" y="4682364"/>
            <a:ext cx="1627743" cy="15427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95D8DB-9411-D248-BCC7-164EF77C6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5" y="4255476"/>
            <a:ext cx="1176565" cy="183755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FFF4632-571D-7E49-B9FA-8D6BBD974049}"/>
              </a:ext>
            </a:extLst>
          </p:cNvPr>
          <p:cNvSpPr txBox="1">
            <a:spLocks/>
          </p:cNvSpPr>
          <p:nvPr/>
        </p:nvSpPr>
        <p:spPr>
          <a:xfrm>
            <a:off x="1475762" y="197183"/>
            <a:ext cx="92404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cherus Grotesque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>
                <a:latin typeface="Tw Cen MT" panose="020B0602020104020603" pitchFamily="34" charset="77"/>
              </a:rPr>
              <a:t>Prescribing is simple and easy </a:t>
            </a:r>
            <a:r>
              <a:rPr lang="en-US" sz="3200" b="0" dirty="0">
                <a:latin typeface="Tw Cen MT" panose="020B0602020104020603" pitchFamily="34" charset="77"/>
              </a:rPr>
              <a:t>once we incorporate our best practices and resources into your clinic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294894-0D23-064F-BF09-E323DB8618DD}"/>
              </a:ext>
            </a:extLst>
          </p:cNvPr>
          <p:cNvSpPr txBox="1"/>
          <p:nvPr/>
        </p:nvSpPr>
        <p:spPr>
          <a:xfrm>
            <a:off x="4851797" y="2832039"/>
            <a:ext cx="60625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200" b="1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9D1C14-752D-1D43-BDB2-2589A08CFE4E}"/>
              </a:ext>
            </a:extLst>
          </p:cNvPr>
          <p:cNvSpPr txBox="1"/>
          <p:nvPr/>
        </p:nvSpPr>
        <p:spPr>
          <a:xfrm>
            <a:off x="1358523" y="2832039"/>
            <a:ext cx="60625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200" b="1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ECFDDC-CB1F-F140-8162-4D7D755D8AB0}"/>
              </a:ext>
            </a:extLst>
          </p:cNvPr>
          <p:cNvSpPr/>
          <p:nvPr/>
        </p:nvSpPr>
        <p:spPr>
          <a:xfrm>
            <a:off x="4783622" y="3895749"/>
            <a:ext cx="2574409" cy="125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2"/>
                </a:solidFill>
                <a:latin typeface="Tw Cen MT" panose="020B0602020104020603" pitchFamily="34" charset="77"/>
              </a:rPr>
              <a:t>We will provide</a:t>
            </a:r>
          </a:p>
          <a:p>
            <a:pPr algn="ctr">
              <a:lnSpc>
                <a:spcPct val="110000"/>
              </a:lnSpc>
            </a:pPr>
            <a:r>
              <a:rPr lang="en-US" sz="2000" dirty="0">
                <a:latin typeface="Tw Cen MT" panose="020B0602020104020603" pitchFamily="34" charset="77"/>
              </a:rPr>
              <a:t>In-office and take-home patient education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BA2B28-D69A-A04E-88FF-31BF28DF3A49}"/>
              </a:ext>
            </a:extLst>
          </p:cNvPr>
          <p:cNvSpPr/>
          <p:nvPr/>
        </p:nvSpPr>
        <p:spPr>
          <a:xfrm>
            <a:off x="1398439" y="3895749"/>
            <a:ext cx="2296248" cy="125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Tw Cen MT" panose="020B0602020104020603" pitchFamily="34" charset="77"/>
              </a:rPr>
              <a:t>Complete</a:t>
            </a:r>
            <a:endParaRPr lang="en-US" sz="2800" b="1" dirty="0">
              <a:solidFill>
                <a:schemeClr val="accent1"/>
              </a:solidFill>
              <a:latin typeface="Tw Cen MT" panose="020B0602020104020603" pitchFamily="34" charset="77"/>
            </a:endParaRPr>
          </a:p>
          <a:p>
            <a:pPr algn="ctr">
              <a:lnSpc>
                <a:spcPct val="110000"/>
              </a:lnSpc>
            </a:pPr>
            <a:r>
              <a:rPr lang="en-US" sz="2000" dirty="0">
                <a:latin typeface="Tw Cen MT" panose="020B0602020104020603" pitchFamily="34" charset="77"/>
              </a:rPr>
              <a:t>The </a:t>
            </a:r>
            <a:r>
              <a:rPr lang="en-US" sz="2000" dirty="0" err="1">
                <a:latin typeface="Tw Cen MT" panose="020B0602020104020603" pitchFamily="34" charset="77"/>
              </a:rPr>
              <a:t>ForeseeHome</a:t>
            </a:r>
            <a:r>
              <a:rPr lang="en-US" sz="2000" dirty="0">
                <a:latin typeface="Tw Cen MT" panose="020B0602020104020603" pitchFamily="34" charset="77"/>
              </a:rPr>
              <a:t> Practice Form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E2EC84-952E-674B-A468-FDFC19862A9E}"/>
              </a:ext>
            </a:extLst>
          </p:cNvPr>
          <p:cNvSpPr/>
          <p:nvPr/>
        </p:nvSpPr>
        <p:spPr>
          <a:xfrm>
            <a:off x="8323682" y="3895749"/>
            <a:ext cx="2770470" cy="1598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Tw Cen MT" panose="020B0602020104020603" pitchFamily="34" charset="77"/>
              </a:rPr>
              <a:t>We will help</a:t>
            </a:r>
          </a:p>
          <a:p>
            <a:pPr algn="ctr">
              <a:lnSpc>
                <a:spcPct val="110000"/>
              </a:lnSpc>
            </a:pPr>
            <a:r>
              <a:rPr lang="en-US" sz="2000" dirty="0">
                <a:latin typeface="Tw Cen MT" panose="020B0602020104020603" pitchFamily="34" charset="77"/>
              </a:rPr>
              <a:t>Implement a simple process to identify and educate patients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493934-03B1-0144-A3F5-A3AEBA7CF771}"/>
              </a:ext>
            </a:extLst>
          </p:cNvPr>
          <p:cNvSpPr txBox="1"/>
          <p:nvPr/>
        </p:nvSpPr>
        <p:spPr>
          <a:xfrm>
            <a:off x="8460725" y="2832039"/>
            <a:ext cx="60625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200" b="1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  <a:latin typeface="Tw Cen MT" panose="020B0602020104020603" pitchFamily="34" charset="77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D1F782-D263-9746-B1E2-F5501DDEB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439" y="1537859"/>
            <a:ext cx="2258973" cy="2258973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CCAD0C-46A4-BD46-87B1-5E40B6881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691" y="1532578"/>
            <a:ext cx="2434541" cy="2258973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AFF6F-F8EF-164A-B673-2E750CF66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629" y="1530531"/>
            <a:ext cx="2258973" cy="2258973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185522-7ADB-9C4F-BCAC-A433740AFB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5000"/>
          </a:blip>
          <a:srcRect b="17597"/>
          <a:stretch/>
        </p:blipFill>
        <p:spPr>
          <a:xfrm>
            <a:off x="284160" y="197183"/>
            <a:ext cx="1515707" cy="163447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437F92-1057-E94C-9056-82B6558F55D9}"/>
              </a:ext>
            </a:extLst>
          </p:cNvPr>
          <p:cNvCxnSpPr>
            <a:cxnSpLocks/>
          </p:cNvCxnSpPr>
          <p:nvPr/>
        </p:nvCxnSpPr>
        <p:spPr>
          <a:xfrm>
            <a:off x="3834263" y="2612969"/>
            <a:ext cx="853090" cy="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DA5C1C-5D9B-F646-B251-2AA829862C35}"/>
              </a:ext>
            </a:extLst>
          </p:cNvPr>
          <p:cNvCxnSpPr>
            <a:cxnSpLocks/>
          </p:cNvCxnSpPr>
          <p:nvPr/>
        </p:nvCxnSpPr>
        <p:spPr>
          <a:xfrm>
            <a:off x="7358031" y="2612969"/>
            <a:ext cx="1023256" cy="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2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FSH Brand Colors">
      <a:dk1>
        <a:srgbClr val="273038"/>
      </a:dk1>
      <a:lt1>
        <a:srgbClr val="FFFFFF"/>
      </a:lt1>
      <a:dk2>
        <a:srgbClr val="7F8389"/>
      </a:dk2>
      <a:lt2>
        <a:srgbClr val="E7E6E6"/>
      </a:lt2>
      <a:accent1>
        <a:srgbClr val="61A744"/>
      </a:accent1>
      <a:accent2>
        <a:srgbClr val="006991"/>
      </a:accent2>
      <a:accent3>
        <a:srgbClr val="F37020"/>
      </a:accent3>
      <a:accent4>
        <a:srgbClr val="FFFFFF"/>
      </a:accent4>
      <a:accent5>
        <a:srgbClr val="FFFFFF"/>
      </a:accent5>
      <a:accent6>
        <a:srgbClr val="FFFFFF"/>
      </a:accent6>
      <a:hlink>
        <a:srgbClr val="F37020"/>
      </a:hlink>
      <a:folHlink>
        <a:srgbClr val="F3702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H Mini-Modules Template" id="{D3D53E8E-D242-5E43-8A7A-936A74E0BDA0}" vid="{645DDF2E-0594-1541-8E3B-4002D79A72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71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Acherus Grotesque</vt:lpstr>
      <vt:lpstr>Arial</vt:lpstr>
      <vt:lpstr>Calibri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Steadfast Design Firm</dc:creator>
  <cp:lastModifiedBy>Steadfast Design Firm</cp:lastModifiedBy>
  <cp:revision>172</cp:revision>
  <dcterms:created xsi:type="dcterms:W3CDTF">2019-01-22T12:54:21Z</dcterms:created>
  <dcterms:modified xsi:type="dcterms:W3CDTF">2019-02-05T12:26:18Z</dcterms:modified>
</cp:coreProperties>
</file>